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3" r:id="rId2"/>
    <p:sldId id="418" r:id="rId3"/>
    <p:sldId id="312" r:id="rId4"/>
    <p:sldId id="314" r:id="rId5"/>
    <p:sldId id="374" r:id="rId6"/>
    <p:sldId id="364" r:id="rId7"/>
    <p:sldId id="396" r:id="rId8"/>
    <p:sldId id="395" r:id="rId9"/>
    <p:sldId id="365" r:id="rId10"/>
    <p:sldId id="368" r:id="rId11"/>
    <p:sldId id="369" r:id="rId12"/>
    <p:sldId id="370" r:id="rId13"/>
    <p:sldId id="376" r:id="rId14"/>
    <p:sldId id="375" r:id="rId15"/>
    <p:sldId id="371" r:id="rId16"/>
    <p:sldId id="379" r:id="rId17"/>
    <p:sldId id="381" r:id="rId18"/>
    <p:sldId id="382" r:id="rId19"/>
    <p:sldId id="383" r:id="rId20"/>
    <p:sldId id="372" r:id="rId21"/>
    <p:sldId id="384" r:id="rId22"/>
    <p:sldId id="391" r:id="rId23"/>
    <p:sldId id="397" r:id="rId24"/>
    <p:sldId id="398" r:id="rId25"/>
    <p:sldId id="373" r:id="rId26"/>
    <p:sldId id="385" r:id="rId27"/>
    <p:sldId id="388" r:id="rId28"/>
    <p:sldId id="390" r:id="rId29"/>
    <p:sldId id="389" r:id="rId30"/>
    <p:sldId id="392" r:id="rId31"/>
    <p:sldId id="394" r:id="rId32"/>
    <p:sldId id="393" r:id="rId33"/>
    <p:sldId id="400" r:id="rId34"/>
    <p:sldId id="401" r:id="rId35"/>
    <p:sldId id="419" r:id="rId36"/>
    <p:sldId id="402" r:id="rId37"/>
    <p:sldId id="403" r:id="rId38"/>
    <p:sldId id="420" r:id="rId39"/>
    <p:sldId id="404" r:id="rId40"/>
    <p:sldId id="405" r:id="rId41"/>
    <p:sldId id="406" r:id="rId42"/>
    <p:sldId id="407" r:id="rId43"/>
    <p:sldId id="408" r:id="rId44"/>
    <p:sldId id="409" r:id="rId45"/>
    <p:sldId id="410" r:id="rId46"/>
    <p:sldId id="411" r:id="rId47"/>
    <p:sldId id="412" r:id="rId48"/>
    <p:sldId id="413" r:id="rId49"/>
    <p:sldId id="414" r:id="rId50"/>
    <p:sldId id="415" r:id="rId51"/>
    <p:sldId id="416" r:id="rId52"/>
    <p:sldId id="311" r:id="rId53"/>
    <p:sldId id="417" r:id="rId54"/>
  </p:sldIdLst>
  <p:sldSz cx="12192000" cy="6858000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D34C4C"/>
    <a:srgbClr val="CC3300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6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EB8CE-5B85-47A1-9389-DEE641D0183B}" type="datetimeFigureOut">
              <a:rPr lang="pl-PL" smtClean="0"/>
              <a:t>2018-12-18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C78F1-9F06-4B63-B291-195FAAFC3F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713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96AF7-CA59-44B2-9BD6-91DAB2E560DE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3717-5E90-4F03-9C8A-3BB724D0629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53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484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920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775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823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623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267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599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7924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2507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594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815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941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954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68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7061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342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8206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535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384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053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007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3497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4058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828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4697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69834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94333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18361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01551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82095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05105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8303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3650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06858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31262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29761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406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4201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06725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5547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121165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58375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5356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2823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81E90-8A05-491F-BEF0-FDE17FA127FB}" type="slidenum">
              <a:rPr lang="pl-PL" smtClean="0"/>
              <a:pPr>
                <a:defRPr/>
              </a:pPr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05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589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354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37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92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37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0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7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1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6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1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14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8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62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4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7804-41AB-4D7F-AD93-B69BBD8F3700}" type="datetimeFigureOut">
              <a:rPr lang="pl-PL" smtClean="0"/>
              <a:pPr/>
              <a:t>2018-12-18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FCCA-2155-478C-9513-AC6234F9E4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5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://www.niw.gov.pl/" TargetMode="Externa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hyperlink" Target="http://www.niw.gov.pl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ntakt@niw.gov.pl" TargetMode="External"/><Relationship Id="rId5" Type="http://schemas.openxmlformats.org/officeDocument/2006/relationships/hyperlink" Target="mailto:FIO@niw.gov.pl" TargetMode="Externa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proo@niw.gov.p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www.rodo.niw.gov.pl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://www.twitter.com/niwcrso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hyperlink" Target="http://www.facebook.com/narodowyinstytutwolnosci/" TargetMode="External"/><Relationship Id="rId5" Type="http://schemas.openxmlformats.org/officeDocument/2006/relationships/image" Target="../media/image14.jpeg"/><Relationship Id="rId15" Type="http://schemas.openxmlformats.org/officeDocument/2006/relationships/image" Target="../media/image18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7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mailto:proo@niw.gov.pl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fio@niw.gov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634490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40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0" name="Obraz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2" name="Obraz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16635"/>
            <a:ext cx="308066" cy="25225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3778646" y="5897154"/>
            <a:ext cx="4652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l-PL" dirty="0" smtClean="0">
                <a:latin typeface="+mj-lt"/>
                <a:cs typeface="+mn-cs"/>
              </a:rPr>
              <a:t>Olsztyn</a:t>
            </a:r>
            <a:r>
              <a:rPr lang="pl-PL" altLang="pl-PL" dirty="0" smtClean="0">
                <a:latin typeface="+mj-lt"/>
                <a:cs typeface="+mn-cs"/>
              </a:rPr>
              <a:t>,</a:t>
            </a:r>
            <a:r>
              <a:rPr lang="en-US" altLang="pl-PL" dirty="0" smtClean="0">
                <a:latin typeface="+mj-lt"/>
                <a:cs typeface="+mn-cs"/>
              </a:rPr>
              <a:t> </a:t>
            </a:r>
            <a:r>
              <a:rPr lang="en-US" altLang="pl-PL" dirty="0" err="1" smtClean="0">
                <a:latin typeface="+mj-lt"/>
                <a:cs typeface="+mn-cs"/>
              </a:rPr>
              <a:t>Dobre</a:t>
            </a:r>
            <a:r>
              <a:rPr lang="en-US" altLang="pl-PL" dirty="0" smtClean="0">
                <a:latin typeface="+mj-lt"/>
                <a:cs typeface="+mn-cs"/>
              </a:rPr>
              <a:t> </a:t>
            </a:r>
            <a:r>
              <a:rPr lang="en-US" altLang="pl-PL" dirty="0" err="1" smtClean="0">
                <a:latin typeface="+mj-lt"/>
                <a:cs typeface="+mn-cs"/>
              </a:rPr>
              <a:t>Miasto</a:t>
            </a:r>
            <a:r>
              <a:rPr lang="en-US" altLang="pl-PL" dirty="0" smtClean="0">
                <a:latin typeface="+mj-lt"/>
                <a:cs typeface="+mn-cs"/>
              </a:rPr>
              <a:t>,</a:t>
            </a:r>
            <a:r>
              <a:rPr lang="pl-PL" altLang="pl-PL" dirty="0" smtClean="0">
                <a:latin typeface="+mj-lt"/>
                <a:cs typeface="+mn-cs"/>
              </a:rPr>
              <a:t> 1</a:t>
            </a:r>
            <a:r>
              <a:rPr lang="en-US" altLang="pl-PL" dirty="0" smtClean="0">
                <a:latin typeface="+mj-lt"/>
                <a:cs typeface="+mn-cs"/>
              </a:rPr>
              <a:t>7</a:t>
            </a:r>
            <a:r>
              <a:rPr lang="pl-PL" altLang="pl-PL" dirty="0" smtClean="0">
                <a:latin typeface="+mj-lt"/>
                <a:cs typeface="+mn-cs"/>
              </a:rPr>
              <a:t> grudnia 2018 </a:t>
            </a:r>
            <a:r>
              <a:rPr lang="pl-PL" altLang="pl-PL" dirty="0">
                <a:latin typeface="+mj-lt"/>
                <a:cs typeface="+mn-cs"/>
              </a:rPr>
              <a:t>r.</a:t>
            </a:r>
          </a:p>
        </p:txBody>
      </p:sp>
      <p:pic>
        <p:nvPicPr>
          <p:cNvPr id="15" name="Obraz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646" y="2231584"/>
            <a:ext cx="4235033" cy="2554736"/>
          </a:xfrm>
          <a:prstGeom prst="rect">
            <a:avLst/>
          </a:prstGeom>
        </p:spPr>
      </p:pic>
      <p:pic>
        <p:nvPicPr>
          <p:cNvPr id="18" name="Obraz 17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241" y="2151632"/>
            <a:ext cx="4235033" cy="255473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365523" y="452284"/>
            <a:ext cx="6912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Spotkanie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informacyjne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Narodowego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Instytutu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Wolności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Centrum Rozwoju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Społeczeństwa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Obywatelskiego</a:t>
            </a:r>
            <a:endParaRPr 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7040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Priorytet 3.  Aktywni obywatele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przyczyniać się do wzrostu partycypacji obywateli w sprawach publicznych.</a:t>
            </a:r>
          </a:p>
          <a:p>
            <a:pPr algn="just"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projekty z zakresu edukacji obywatelskiej; wspierania prowadzenia działań strażniczych i </a:t>
            </a:r>
            <a:r>
              <a:rPr lang="pl-PL" i="1" dirty="0" err="1">
                <a:latin typeface="+mj-lt"/>
              </a:rPr>
              <a:t>rzeczniczych</a:t>
            </a:r>
            <a:r>
              <a:rPr lang="pl-PL" i="1" dirty="0">
                <a:latin typeface="+mj-lt"/>
              </a:rPr>
              <a:t>; bezpośrednie włączanie beneficjentów w życie </a:t>
            </a:r>
            <a:r>
              <a:rPr lang="pl-PL" i="1" dirty="0" smtClean="0">
                <a:latin typeface="+mj-lt"/>
              </a:rPr>
              <a:t>publiczne</a:t>
            </a:r>
            <a:r>
              <a:rPr lang="pl-PL" i="1" dirty="0">
                <a:latin typeface="+mj-lt"/>
              </a:rPr>
              <a:t> </a:t>
            </a:r>
            <a:endParaRPr lang="pl-PL" i="1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prowadzenie konsultacji społecznych, tworzenie gminnych/osiedlowych/wiejskich rad seniorów/młodzieży/pożytku, działania zachęcające do uczestnictwa w wyborach itd.)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846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Priorytet 4.  Silne organizacje pozarządowe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w różnych formach przyczyniać się do wzmocnienia potencjału organizacji obywatelskich, w szczególności wspierania przez organizacje federacyjne innych podmiotów III sektora.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zwiększające kompetencje organizacji obywatelskich; rozwiązujące problemy organizacji </a:t>
            </a:r>
            <a:r>
              <a:rPr lang="pl-PL" i="1" dirty="0" smtClean="0">
                <a:latin typeface="+mj-lt"/>
              </a:rPr>
              <a:t>pozarządowych</a:t>
            </a:r>
            <a:r>
              <a:rPr lang="pl-PL" b="1" i="1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b="1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szkolenia dla innych organizacji, wzmocnienie/rozwój własnej organizacji, projekty edukacyjne w celu tworzenia nowych organizacji.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744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C96687F-7EB3-4925-95FF-8283D3B49E3E}"/>
              </a:ext>
            </a:extLst>
          </p:cNvPr>
          <p:cNvSpPr/>
          <p:nvPr/>
        </p:nvSpPr>
        <p:spPr>
          <a:xfrm>
            <a:off x="6303146" y="5228949"/>
            <a:ext cx="346229" cy="28408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621772"/>
            <a:ext cx="1034357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Wysokość dotacji:</a:t>
            </a:r>
          </a:p>
          <a:p>
            <a:endParaRPr lang="pl-PL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Od 20 tys. zł do 300 tys. zł.</a:t>
            </a:r>
          </a:p>
          <a:p>
            <a:pPr algn="ctr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Termin realizacji zadań: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Od 1 </a:t>
            </a:r>
            <a:r>
              <a:rPr lang="pl-PL" b="1" dirty="0" smtClean="0">
                <a:latin typeface="+mj-lt"/>
              </a:rPr>
              <a:t>stycznia </a:t>
            </a:r>
            <a:r>
              <a:rPr lang="pl-PL" b="1" dirty="0">
                <a:latin typeface="+mj-lt"/>
              </a:rPr>
              <a:t>2019 r. do 30 listopada 2020 r.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Wymagany wkład własny:</a:t>
            </a:r>
          </a:p>
          <a:p>
            <a:endParaRPr lang="pl-PL" sz="2000" b="1" dirty="0">
              <a:solidFill>
                <a:srgbClr val="C00000"/>
              </a:solidFill>
            </a:endParaRPr>
          </a:p>
          <a:p>
            <a:r>
              <a:rPr lang="pl-PL" dirty="0">
                <a:latin typeface="+mj-lt"/>
              </a:rPr>
              <a:t>Wniesienie wkładu własnego w ramach składanych ofert 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nie</a:t>
            </a:r>
            <a:r>
              <a:rPr lang="pl-PL" dirty="0">
                <a:latin typeface="+mj-lt"/>
              </a:rPr>
              <a:t> jest wymagane</a:t>
            </a:r>
            <a:r>
              <a:rPr lang="pl-PL" dirty="0" smtClean="0">
                <a:latin typeface="+mj-lt"/>
              </a:rPr>
              <a:t>.</a:t>
            </a:r>
            <a:r>
              <a:rPr lang="pl-PL" dirty="0">
                <a:latin typeface="+mj-lt"/>
              </a:rPr>
              <a:t> </a:t>
            </a:r>
            <a:r>
              <a:rPr lang="pl-PL" b="1" u="sng" dirty="0" smtClean="0">
                <a:latin typeface="+mj-lt"/>
              </a:rPr>
              <a:t>NIE JEST TO OCENIANIE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F333D48-215D-4265-989F-509DE46304E3}"/>
              </a:ext>
            </a:extLst>
          </p:cNvPr>
          <p:cNvSpPr txBox="1"/>
          <p:nvPr/>
        </p:nvSpPr>
        <p:spPr>
          <a:xfrm>
            <a:off x="5553052" y="2053146"/>
            <a:ext cx="631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W tym wysokość dotacji przeznaczonej na realizację 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w poszczególnych latach może wynosić </a:t>
            </a:r>
            <a:r>
              <a:rPr lang="pl-PL" b="1" u="sng" dirty="0">
                <a:latin typeface="+mj-lt"/>
              </a:rPr>
              <a:t>maksymalnie 150 tys. zł</a:t>
            </a:r>
            <a:r>
              <a:rPr lang="pl-PL" dirty="0">
                <a:latin typeface="+mj-lt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2017B69-A07C-4AB1-8FA2-29CF525AB940}"/>
              </a:ext>
            </a:extLst>
          </p:cNvPr>
          <p:cNvSpPr txBox="1"/>
          <p:nvPr/>
        </p:nvSpPr>
        <p:spPr>
          <a:xfrm>
            <a:off x="5541215" y="3841399"/>
            <a:ext cx="631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Możliwość realizacji projektów trwających do </a:t>
            </a:r>
            <a:r>
              <a:rPr lang="pl-PL" dirty="0" smtClean="0">
                <a:latin typeface="+mj-lt"/>
              </a:rPr>
              <a:t>23 </a:t>
            </a:r>
            <a:r>
              <a:rPr lang="pl-PL" dirty="0">
                <a:latin typeface="+mj-lt"/>
              </a:rPr>
              <a:t>miesięcy.</a:t>
            </a:r>
            <a:endParaRPr lang="pl-PL" i="1" dirty="0">
              <a:latin typeface="+mj-lt"/>
            </a:endParaRPr>
          </a:p>
          <a:p>
            <a:endParaRPr lang="pl-PL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8BB4AE1F-BDA9-4E38-B37A-8BA6BD9722B3}"/>
              </a:ext>
            </a:extLst>
          </p:cNvPr>
          <p:cNvCxnSpPr/>
          <p:nvPr/>
        </p:nvCxnSpPr>
        <p:spPr>
          <a:xfrm>
            <a:off x="1162975" y="2699477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EBC956A9-374D-499D-8A16-0346F6276019}"/>
              </a:ext>
            </a:extLst>
          </p:cNvPr>
          <p:cNvCxnSpPr/>
          <p:nvPr/>
        </p:nvCxnSpPr>
        <p:spPr>
          <a:xfrm>
            <a:off x="1127464" y="4233205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C3C0D028-6F16-4A41-ABA3-A77C947C8DCD}"/>
              </a:ext>
            </a:extLst>
          </p:cNvPr>
          <p:cNvCxnSpPr/>
          <p:nvPr/>
        </p:nvCxnSpPr>
        <p:spPr>
          <a:xfrm>
            <a:off x="1127464" y="5594587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107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2867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Wkład własny</a:t>
            </a:r>
            <a:endParaRPr lang="pl-PL" sz="28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dirty="0"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2400" b="1" u="sng" dirty="0">
                <a:solidFill>
                  <a:prstClr val="black"/>
                </a:solidFill>
                <a:latin typeface="Tw Cen MT" panose="020B0602020104020603" pitchFamily="34" charset="-18"/>
              </a:rPr>
              <a:t>Wniesienie wkładu własnego w ramach składanych ofert nie jest wymagane.</a:t>
            </a: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2400" b="1" u="sng" dirty="0">
                <a:solidFill>
                  <a:prstClr val="black"/>
                </a:solidFill>
                <a:latin typeface="Tw Cen MT" panose="020B0602020104020603" pitchFamily="34" charset="-18"/>
              </a:rPr>
              <a:t>Nie jest to oceniane!</a:t>
            </a: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806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772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Alokacja środków w ramach edycji 2019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09558"/>
              </p:ext>
            </p:extLst>
          </p:nvPr>
        </p:nvGraphicFramePr>
        <p:xfrm>
          <a:off x="1438102" y="2300605"/>
          <a:ext cx="8758983" cy="2497296"/>
        </p:xfrm>
        <a:graphic>
          <a:graphicData uri="http://schemas.openxmlformats.org/drawingml/2006/table">
            <a:tbl>
              <a:tblPr firstRow="1" firstCol="1" bandRow="1"/>
              <a:tblGrid>
                <a:gridCol w="1748293">
                  <a:extLst>
                    <a:ext uri="{9D8B030D-6E8A-4147-A177-3AD203B41FA5}">
                      <a16:colId xmlns="" xmlns:a16="http://schemas.microsoft.com/office/drawing/2014/main" val="156473472"/>
                    </a:ext>
                  </a:extLst>
                </a:gridCol>
                <a:gridCol w="1755299">
                  <a:extLst>
                    <a:ext uri="{9D8B030D-6E8A-4147-A177-3AD203B41FA5}">
                      <a16:colId xmlns="" xmlns:a16="http://schemas.microsoft.com/office/drawing/2014/main" val="3098262652"/>
                    </a:ext>
                  </a:extLst>
                </a:gridCol>
                <a:gridCol w="1751797">
                  <a:extLst>
                    <a:ext uri="{9D8B030D-6E8A-4147-A177-3AD203B41FA5}">
                      <a16:colId xmlns="" xmlns:a16="http://schemas.microsoft.com/office/drawing/2014/main" val="1663531726"/>
                    </a:ext>
                  </a:extLst>
                </a:gridCol>
                <a:gridCol w="1751797">
                  <a:extLst>
                    <a:ext uri="{9D8B030D-6E8A-4147-A177-3AD203B41FA5}">
                      <a16:colId xmlns="" xmlns:a16="http://schemas.microsoft.com/office/drawing/2014/main" val="1291587249"/>
                    </a:ext>
                  </a:extLst>
                </a:gridCol>
                <a:gridCol w="1751797">
                  <a:extLst>
                    <a:ext uri="{9D8B030D-6E8A-4147-A177-3AD203B41FA5}">
                      <a16:colId xmlns="" xmlns:a16="http://schemas.microsoft.com/office/drawing/2014/main" val="4223151324"/>
                    </a:ext>
                  </a:extLst>
                </a:gridCol>
              </a:tblGrid>
              <a:tr h="849021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Priorytet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alokacja na rok 2019 w %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Zobowiązania z lat ubiegłych na rok 2019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alokacja na rok 2019 w PLN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alokacja na rok 2020  PLN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3233309"/>
                  </a:ext>
                </a:extLst>
              </a:tr>
              <a:tr h="329655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10 200 000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6010047"/>
                  </a:ext>
                </a:extLst>
              </a:tr>
              <a:tr h="329655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50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14 900 000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15 100 000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15 000 000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194332"/>
                  </a:ext>
                </a:extLst>
              </a:tr>
              <a:tr h="329655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6 000 000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6 000 000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6 000 000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81309478"/>
                  </a:ext>
                </a:extLst>
              </a:tr>
              <a:tr h="329655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2 700 000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2 700 000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2 700 000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7918752"/>
                  </a:ext>
                </a:extLst>
              </a:tr>
              <a:tr h="329655">
                <a:tc>
                  <a:txBody>
                    <a:bodyPr/>
                    <a:lstStyle/>
                    <a:p>
                      <a:pPr indent="134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SUMA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96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33 800 000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23 800 000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33 900 000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1700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94219" y="1150213"/>
            <a:ext cx="1092091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Koszty kwalifikowalne:</a:t>
            </a:r>
            <a:endParaRPr lang="pl-PL" sz="2000" b="1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j-lt"/>
              </a:rPr>
              <a:t>Koszty muszą być racjonalne, uzasadnione i niezbędne do realizacji </a:t>
            </a:r>
            <a:r>
              <a:rPr lang="pl-PL" dirty="0" smtClean="0">
                <a:latin typeface="+mj-lt"/>
              </a:rPr>
              <a:t>zadania. Maksymalny </a:t>
            </a:r>
            <a:r>
              <a:rPr lang="pl-PL" dirty="0">
                <a:latin typeface="+mj-lt"/>
              </a:rPr>
              <a:t>koszt jednostkowy środka trwałego: 10.000,00 zł brutto</a:t>
            </a:r>
            <a:r>
              <a:rPr lang="pl-PL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1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I.A Koszty merytoryczne, w tym koszty promocji – bez limitu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.</a:t>
            </a:r>
            <a:endParaRPr lang="pl-PL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j-lt"/>
              </a:rPr>
              <a:t>Wszystkie koszty związane z merytoryczną realizacją zadania</a:t>
            </a:r>
            <a:r>
              <a:rPr lang="pl-PL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1100" dirty="0">
              <a:latin typeface="+mj-lt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I.B Rozwój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instytucjonalny własnej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organizacji – do 20% dotacji.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j-lt"/>
              </a:rPr>
              <a:t>Działania związane </a:t>
            </a:r>
            <a:r>
              <a:rPr lang="pl-PL" dirty="0">
                <a:latin typeface="+mj-lt"/>
              </a:rPr>
              <a:t>z rozwojem instytucjonalnym własnej organizacji. Nie muszą to być </a:t>
            </a:r>
            <a:r>
              <a:rPr lang="pl-PL" dirty="0" smtClean="0">
                <a:latin typeface="+mj-lt"/>
              </a:rPr>
              <a:t>wydatki bezpośrednio </a:t>
            </a:r>
            <a:r>
              <a:rPr lang="pl-PL" dirty="0">
                <a:latin typeface="+mj-lt"/>
              </a:rPr>
              <a:t>związane z realizacją zadania.</a:t>
            </a:r>
            <a:r>
              <a:rPr lang="pl-PL" b="1" dirty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Działania </a:t>
            </a:r>
            <a:r>
              <a:rPr lang="pl-PL" dirty="0">
                <a:latin typeface="+mj-lt"/>
              </a:rPr>
              <a:t>tego mogą obejmować m.in.: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podnoszenie kompetencji zespołu, pozyskiwanie wolontariuszy, budowanie bazy członkowskiej;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zakup sprzętu, wykonanie drobnych remontów nakierowanych na poprawę standardu realizacji misji.</a:t>
            </a:r>
          </a:p>
          <a:p>
            <a:pPr>
              <a:lnSpc>
                <a:spcPct val="150000"/>
              </a:lnSpc>
            </a:pPr>
            <a:endParaRPr lang="pl-PL" sz="1400" i="1" dirty="0">
              <a:latin typeface="+mj-lt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II. Koszty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administracyjne – do 25% kwoty dotacji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.</a:t>
            </a:r>
            <a:endParaRPr lang="pl-PL" b="1" dirty="0" smtClean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j-lt"/>
              </a:rPr>
              <a:t>Koszty </a:t>
            </a:r>
            <a:r>
              <a:rPr lang="pl-PL" dirty="0">
                <a:latin typeface="+mj-lt"/>
              </a:rPr>
              <a:t>obsługi zadania </a:t>
            </a:r>
            <a:r>
              <a:rPr lang="pl-PL" dirty="0" smtClean="0">
                <a:latin typeface="+mj-lt"/>
              </a:rPr>
              <a:t>publicznego (księgowość, koordynacja).</a:t>
            </a:r>
            <a:endParaRPr lang="pl-PL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972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Ocena formalna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latin typeface="Tw Cen MT" panose="020B0602020104020603" pitchFamily="34" charset="-18"/>
            </a:endParaRPr>
          </a:p>
          <a:p>
            <a:endParaRPr lang="pl-PL" sz="2000" dirty="0">
              <a:latin typeface="Tw Cen MT" panose="020B0602020104020603" pitchFamily="34" charset="-18"/>
            </a:endParaRPr>
          </a:p>
          <a:p>
            <a:r>
              <a:rPr lang="pl-PL" sz="2000" dirty="0" smtClean="0">
                <a:latin typeface="Tw Cen MT" panose="020B0602020104020603" pitchFamily="34" charset="-18"/>
              </a:rPr>
              <a:t>Istnieje </a:t>
            </a:r>
            <a:r>
              <a:rPr lang="pl-PL" sz="2000" dirty="0">
                <a:latin typeface="Tw Cen MT" panose="020B0602020104020603" pitchFamily="34" charset="-18"/>
              </a:rPr>
              <a:t>możliwość odwołania od wyniku oceny do Przewodniczącego Komitetu do spraw Pożytku Publicznego, w terminie 3 dni roboczych od daty otrzymania wyników oceny formalnej, za pośrednictwem NIW-CRSO. </a:t>
            </a:r>
            <a:endParaRPr lang="pl-PL" sz="2000" dirty="0" smtClean="0"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244489"/>
              </p:ext>
            </p:extLst>
          </p:nvPr>
        </p:nvGraphicFramePr>
        <p:xfrm>
          <a:off x="1034546" y="2116630"/>
          <a:ext cx="10515600" cy="2631472"/>
        </p:xfrm>
        <a:graphic>
          <a:graphicData uri="http://schemas.openxmlformats.org/drawingml/2006/table">
            <a:tbl>
              <a:tblPr/>
              <a:tblGrid>
                <a:gridCol w="6524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91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16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8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Kryterium formalne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Możliwość </a:t>
                      </a:r>
                      <a:r>
                        <a:rPr lang="pl-PL" sz="1600" b="1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odwołania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Wypełnienie i złożenie oferty on-line za pomocą generatora ofert FIO 2018, dostępnego na stronie internetowej </a:t>
                      </a:r>
                      <a:r>
                        <a:rPr lang="pl-PL" sz="1800" u="sng" dirty="0" smtClean="0"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https://generator.niw.gov.pl/</a:t>
                      </a: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we wskazanym w ogłoszeniu o konkursie terminie.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Złożenie oferty przez uprawniony podmiot.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Tak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7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94402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36538" y="911225"/>
            <a:ext cx="117189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  <a:endParaRPr lang="en-US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Ocena merytoryczna - *NOWE* kryterium – OGÓLNA OCENA POMYSŁU</a:t>
            </a: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71132"/>
              </p:ext>
            </p:extLst>
          </p:nvPr>
        </p:nvGraphicFramePr>
        <p:xfrm>
          <a:off x="236538" y="2352274"/>
          <a:ext cx="11718923" cy="1967953"/>
        </p:xfrm>
        <a:graphic>
          <a:graphicData uri="http://schemas.openxmlformats.org/drawingml/2006/table">
            <a:tbl>
              <a:tblPr firstRow="1" firstCol="1" bandRow="1"/>
              <a:tblGrid>
                <a:gridCol w="520326">
                  <a:extLst>
                    <a:ext uri="{9D8B030D-6E8A-4147-A177-3AD203B41FA5}">
                      <a16:colId xmlns="" xmlns:a16="http://schemas.microsoft.com/office/drawing/2014/main" val="1908667304"/>
                    </a:ext>
                  </a:extLst>
                </a:gridCol>
                <a:gridCol w="11198597">
                  <a:extLst>
                    <a:ext uri="{9D8B030D-6E8A-4147-A177-3AD203B41FA5}">
                      <a16:colId xmlns="" xmlns:a16="http://schemas.microsoft.com/office/drawing/2014/main" val="1504859631"/>
                    </a:ext>
                  </a:extLst>
                </a:gridCol>
              </a:tblGrid>
              <a:tr h="5268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szczególnie wartościowy. Rekomendowany do dofinansowania w pierwszej kolejności.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0812743"/>
                  </a:ext>
                </a:extLst>
              </a:tr>
              <a:tr h="5998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musi bezpośrednio wpisywać się w jeden z następujących obszarów: partycypacja publiczna, kontrola obywatelska, rozwój wolontariatu, rozwój </a:t>
                      </a:r>
                      <a:r>
                        <a:rPr lang="pl-PL" sz="1600" dirty="0" err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think</a:t>
                      </a: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-tanków obywatelskich, edukacja obywatelska, rozwój instytucjonalny organizacji.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019439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wartościowy. Rekomendowany do dofinansowania.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7722633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prawidłowy. Rekomendowany do dofinansowania w przypadku dostępności środków.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61592521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niewpisujący się bezpośrednio w cele Programu FIO. Rekomendowany brak dofinansowania.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895522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65521"/>
              </p:ext>
            </p:extLst>
          </p:nvPr>
        </p:nvGraphicFramePr>
        <p:xfrm>
          <a:off x="3631269" y="4458601"/>
          <a:ext cx="5150124" cy="2011680"/>
        </p:xfrm>
        <a:graphic>
          <a:graphicData uri="http://schemas.openxmlformats.org/drawingml/2006/table">
            <a:tbl>
              <a:tblPr firstRow="1" firstCol="1" bandRow="1"/>
              <a:tblGrid>
                <a:gridCol w="736065">
                  <a:extLst>
                    <a:ext uri="{9D8B030D-6E8A-4147-A177-3AD203B41FA5}">
                      <a16:colId xmlns="" xmlns:a16="http://schemas.microsoft.com/office/drawing/2014/main" val="890347607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1461754274"/>
                    </a:ext>
                  </a:extLst>
                </a:gridCol>
                <a:gridCol w="3591099">
                  <a:extLst>
                    <a:ext uri="{9D8B030D-6E8A-4147-A177-3AD203B41FA5}">
                      <a16:colId xmlns="" xmlns:a16="http://schemas.microsoft.com/office/drawing/2014/main" val="42752448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Ekspert 1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Ekspert 2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Ocena łączna pomysłu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69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7049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A+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268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1766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0081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5373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B+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8810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89882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6457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C+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34786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590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2. Ocena merytoryczna cd.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41879"/>
              </p:ext>
            </p:extLst>
          </p:nvPr>
        </p:nvGraphicFramePr>
        <p:xfrm>
          <a:off x="906086" y="1498600"/>
          <a:ext cx="9836101" cy="4800600"/>
        </p:xfrm>
        <a:graphic>
          <a:graphicData uri="http://schemas.openxmlformats.org/drawingml/2006/table">
            <a:tbl>
              <a:tblPr/>
              <a:tblGrid>
                <a:gridCol w="78359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01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Maksymalna liczba punktów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1. Adekwatność oferty w odniesieniu do celów programu oraz celów i potrzeb jego uczestników i organizacji zaangażowanych w jego realizację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30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 przypadku stwierdzenia, że złożona oferta jest niezgodna z celem ogólnym lub celami szczegółowymi Programu oferta otrzymuje obligatoryjnie „0” punktów i nie podlega dalszej ocenie.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2. Jakość planu działań zawartych w ofercie i sposobu jego realizacji.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29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3. Wpływ działań zawartych w ofercie na uczestników, organizacje zaangażowane w realizację oferty oraz inne podmioty będące interesariuszami działań. W tym także trwałość rezultatów działań zawartych w ofercie i jakość środków mających na celu upowszechnienie rezultatów.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4. Możliwość realizacji </a:t>
                      </a:r>
                      <a:r>
                        <a:rPr lang="pl-PL" sz="15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oferty.</a:t>
                      </a:r>
                      <a:endParaRPr lang="pl-PL" sz="15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5. Zasadność planowanych kosztów w stosunku do celów, rezultatów i zakresu działań, które obejmuje oferta.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ŁĄCZNIE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100 pkt.</a:t>
                      </a:r>
                      <a:endParaRPr lang="pl-PL" sz="15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2. Ocena merytoryczna cd.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  <a:latin typeface="Tw Cen MT" panose="020B0602020104020603" pitchFamily="34" charset="-18"/>
              </a:rPr>
              <a:t>Każda Oferta oceniana przez dwóch ekspertów.</a:t>
            </a: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  <a:latin typeface="Tw Cen MT" panose="020B0602020104020603" pitchFamily="34" charset="-18"/>
              </a:rPr>
              <a:t>W przypadku stwierdzenia, że złożona oferta jest niezgodna z celem ogólnym lub celami szczegółowymi Programu oferta nie podlega dalszej ocenie merytorycznej.</a:t>
            </a: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prstClr val="black"/>
                </a:solidFill>
                <a:latin typeface="Tw Cen MT" panose="020B0602020104020603" pitchFamily="34" charset="-18"/>
              </a:rPr>
              <a:t>Oferentom nie przysługuje odwołanie od wyników oceny merytorycznej i strategicznej.</a:t>
            </a: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358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22" y="638600"/>
            <a:ext cx="7963945" cy="4804161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634490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940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0" name="Obraz 8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2" name="Obraz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16635"/>
            <a:ext cx="308066" cy="25225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1916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3315F62-CFF3-4969-841D-157FC92B9500}"/>
              </a:ext>
            </a:extLst>
          </p:cNvPr>
          <p:cNvSpPr/>
          <p:nvPr/>
        </p:nvSpPr>
        <p:spPr>
          <a:xfrm>
            <a:off x="853005" y="1942538"/>
            <a:ext cx="9761680" cy="8933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53005" y="1610483"/>
            <a:ext cx="983298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3. Ocena strategiczna</a:t>
            </a: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dirty="0">
                <a:latin typeface="Tw Cen MT" panose="020B0602020104020603" pitchFamily="34" charset="-18"/>
              </a:rPr>
              <a:t>W przypadku oferty wspólnej kryteria strategiczne uznaje się za spełnione tylko wówczas, gdy wszyscy Oferenci je spełniają.</a:t>
            </a: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dirty="0">
              <a:latin typeface="Tw Cen MT" panose="020B0602020104020603" pitchFamily="34" charset="-18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07037"/>
              </p:ext>
            </p:extLst>
          </p:nvPr>
        </p:nvGraphicFramePr>
        <p:xfrm>
          <a:off x="853005" y="1968568"/>
          <a:ext cx="9761680" cy="3186353"/>
        </p:xfrm>
        <a:graphic>
          <a:graphicData uri="http://schemas.openxmlformats.org/drawingml/2006/table">
            <a:tbl>
              <a:tblPr firstRow="1" firstCol="1" bandRow="1"/>
              <a:tblGrid>
                <a:gridCol w="539079">
                  <a:extLst>
                    <a:ext uri="{9D8B030D-6E8A-4147-A177-3AD203B41FA5}">
                      <a16:colId xmlns="" xmlns:a16="http://schemas.microsoft.com/office/drawing/2014/main" val="1678163853"/>
                    </a:ext>
                  </a:extLst>
                </a:gridCol>
                <a:gridCol w="8491081">
                  <a:extLst>
                    <a:ext uri="{9D8B030D-6E8A-4147-A177-3AD203B41FA5}">
                      <a16:colId xmlns="" xmlns:a16="http://schemas.microsoft.com/office/drawing/2014/main" val="376891616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1494816275"/>
                    </a:ext>
                  </a:extLst>
                </a:gridCol>
              </a:tblGrid>
              <a:tr h="348677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2000" b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KRYTERIUM STRATEGICZNE</a:t>
                      </a: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PKT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59279348"/>
                  </a:ext>
                </a:extLst>
              </a:tr>
              <a:tr h="346713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organizację, której roczny przychód za 2017 roku nie przekracza 100 tys. zł.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887447"/>
                  </a:ext>
                </a:extLst>
              </a:tr>
              <a:tr h="421353"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 mającą siedzibę w miejscowości liczącej nie więcej niż 25 tys. mieszkańców.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90491142"/>
                  </a:ext>
                </a:extLst>
              </a:tr>
              <a:tr h="520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 mającą siedzibę w miejscowości liczącej powyżej 25 tys. mieszkańców, jednakże nie więcej niż 50 tys. mieszkańców.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11536734"/>
                  </a:ext>
                </a:extLst>
              </a:tr>
              <a:tr h="520069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kern="12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Oferta złożona w ramach oferty wspólnej (minimum dwóch oferentów).</a:t>
                      </a:r>
                      <a:endParaRPr lang="pl-PL" sz="1400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62467177"/>
                  </a:ext>
                </a:extLst>
              </a:tr>
              <a:tr h="504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złożona przez podmiot, który nie otrzymał dotychczas dotacji w ramach P FIO 2014-2020.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9574125"/>
                  </a:ext>
                </a:extLst>
              </a:tr>
            </a:tbl>
          </a:graphicData>
        </a:graphic>
      </p:graphicFrame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626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3. Ocena Trzeciego eksperta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w Cen MT" panose="020B0602020104020603" pitchFamily="34" charset="-18"/>
              </a:rPr>
              <a:t>W przypadku, gdy oferta została oceniona pozytywnie formalnie, ale występuje wyraźna różnica w ocenie, tzn. występuje różnica: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w </a:t>
            </a:r>
            <a:r>
              <a:rPr lang="pl-PL" dirty="0">
                <a:latin typeface="Tw Cen MT" panose="020B0602020104020603" pitchFamily="34" charset="-18"/>
              </a:rPr>
              <a:t>ogólnej ocenie projektu: wyższa ocena to S lub A, natomiast niższa C;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albo </a:t>
            </a:r>
            <a:r>
              <a:rPr lang="pl-PL" dirty="0">
                <a:latin typeface="Tw Cen MT" panose="020B0602020104020603" pitchFamily="34" charset="-18"/>
              </a:rPr>
              <a:t>różnica punktów pomiędzy ocenami obu ekspertów przekracza 30% oceny wyższej, a ocena wyższa przekracza 60 punktów</a:t>
            </a:r>
            <a:r>
              <a:rPr lang="pl-PL" dirty="0" smtClean="0">
                <a:latin typeface="Tw Cen MT" panose="020B0602020104020603" pitchFamily="34" charset="-18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w Cen MT" panose="020B0602020104020603" pitchFamily="34" charset="-18"/>
              </a:rPr>
              <a:t>Przy </a:t>
            </a:r>
            <a:r>
              <a:rPr lang="pl-PL" dirty="0">
                <a:latin typeface="Tw Cen MT" panose="020B0602020104020603" pitchFamily="34" charset="-18"/>
              </a:rPr>
              <a:t>tworzeniu listy rankingowej bierze się pod uwagę dwie najbliższe </a:t>
            </a:r>
            <a:r>
              <a:rPr lang="pl-PL" dirty="0" smtClean="0">
                <a:latin typeface="Tw Cen MT" panose="020B0602020104020603" pitchFamily="34" charset="-18"/>
              </a:rPr>
              <a:t>oceny.</a:t>
            </a: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473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643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Decyzja o dofinansowaniu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Po zakończeniu oceny sporządzone zostaną: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Lista rankingowa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– oferty zakwalifikowane do dofinansowania;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Lista ofert rezerwowych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spośród ofert na liście rankingowej, które nie znalazły się na liście przyznanych dotacji;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Lista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ofert odrzuconych w ocenie merytorycznej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.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C00000"/>
                </a:solidFill>
                <a:latin typeface="Tw Cen MT" panose="020B0602020104020603" pitchFamily="34" charset="-18"/>
              </a:rPr>
              <a:t>Oferta pozytywna/negatywna merytorycznie</a:t>
            </a:r>
            <a:endParaRPr lang="pl-PL" sz="1600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latin typeface="Tw Cen MT" panose="020B0602020104020603" pitchFamily="34" charset="-18"/>
              </a:rPr>
              <a:t>W przypadku, gdy: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Tw Cen MT" panose="020B0602020104020603" pitchFamily="34" charset="-18"/>
              </a:rPr>
              <a:t>łączna ocena od dwóch ekspertów jest niższa niż 120 punktów lub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Tw Cen MT" panose="020B0602020104020603" pitchFamily="34" charset="-18"/>
              </a:rPr>
              <a:t>łączna ocena od dwóch ekspertów wynosi mniej niż 50% w danym obszarze oceny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latin typeface="Tw Cen MT" panose="020B0602020104020603" pitchFamily="34" charset="-18"/>
              </a:rPr>
              <a:t>oferta zostaje oceniona negatywnie na etapie oceny merytorycznej. 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95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Formułowanie list rankingowych</a:t>
            </a: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66554"/>
              </p:ext>
            </p:extLst>
          </p:nvPr>
        </p:nvGraphicFramePr>
        <p:xfrm>
          <a:off x="540326" y="2250890"/>
          <a:ext cx="10939550" cy="4196715"/>
        </p:xfrm>
        <a:graphic>
          <a:graphicData uri="http://schemas.openxmlformats.org/drawingml/2006/table">
            <a:tbl>
              <a:tblPr firstRow="1" firstCol="1" bandRow="1"/>
              <a:tblGrid>
                <a:gridCol w="470349">
                  <a:extLst>
                    <a:ext uri="{9D8B030D-6E8A-4147-A177-3AD203B41FA5}">
                      <a16:colId xmlns="" xmlns:a16="http://schemas.microsoft.com/office/drawing/2014/main" val="648983636"/>
                    </a:ext>
                  </a:extLst>
                </a:gridCol>
                <a:gridCol w="608627">
                  <a:extLst>
                    <a:ext uri="{9D8B030D-6E8A-4147-A177-3AD203B41FA5}">
                      <a16:colId xmlns="" xmlns:a16="http://schemas.microsoft.com/office/drawing/2014/main" val="1885421784"/>
                    </a:ext>
                  </a:extLst>
                </a:gridCol>
                <a:gridCol w="1113544">
                  <a:extLst>
                    <a:ext uri="{9D8B030D-6E8A-4147-A177-3AD203B41FA5}">
                      <a16:colId xmlns="" xmlns:a16="http://schemas.microsoft.com/office/drawing/2014/main" val="2341357393"/>
                    </a:ext>
                  </a:extLst>
                </a:gridCol>
                <a:gridCol w="469302">
                  <a:extLst>
                    <a:ext uri="{9D8B030D-6E8A-4147-A177-3AD203B41FA5}">
                      <a16:colId xmlns="" xmlns:a16="http://schemas.microsoft.com/office/drawing/2014/main" val="2380455060"/>
                    </a:ext>
                  </a:extLst>
                </a:gridCol>
                <a:gridCol w="469302">
                  <a:extLst>
                    <a:ext uri="{9D8B030D-6E8A-4147-A177-3AD203B41FA5}">
                      <a16:colId xmlns="" xmlns:a16="http://schemas.microsoft.com/office/drawing/2014/main" val="1488206586"/>
                    </a:ext>
                  </a:extLst>
                </a:gridCol>
                <a:gridCol w="1139732">
                  <a:extLst>
                    <a:ext uri="{9D8B030D-6E8A-4147-A177-3AD203B41FA5}">
                      <a16:colId xmlns="" xmlns:a16="http://schemas.microsoft.com/office/drawing/2014/main" val="2962822315"/>
                    </a:ext>
                  </a:extLst>
                </a:gridCol>
                <a:gridCol w="1040215">
                  <a:extLst>
                    <a:ext uri="{9D8B030D-6E8A-4147-A177-3AD203B41FA5}">
                      <a16:colId xmlns="" xmlns:a16="http://schemas.microsoft.com/office/drawing/2014/main" val="107426203"/>
                    </a:ext>
                  </a:extLst>
                </a:gridCol>
                <a:gridCol w="864227">
                  <a:extLst>
                    <a:ext uri="{9D8B030D-6E8A-4147-A177-3AD203B41FA5}">
                      <a16:colId xmlns="" xmlns:a16="http://schemas.microsoft.com/office/drawing/2014/main" val="3274416444"/>
                    </a:ext>
                  </a:extLst>
                </a:gridCol>
                <a:gridCol w="895655">
                  <a:extLst>
                    <a:ext uri="{9D8B030D-6E8A-4147-A177-3AD203B41FA5}">
                      <a16:colId xmlns="" xmlns:a16="http://schemas.microsoft.com/office/drawing/2014/main" val="3977979258"/>
                    </a:ext>
                  </a:extLst>
                </a:gridCol>
                <a:gridCol w="1039168">
                  <a:extLst>
                    <a:ext uri="{9D8B030D-6E8A-4147-A177-3AD203B41FA5}">
                      <a16:colId xmlns="" xmlns:a16="http://schemas.microsoft.com/office/drawing/2014/main" val="1215626404"/>
                    </a:ext>
                  </a:extLst>
                </a:gridCol>
                <a:gridCol w="742712">
                  <a:extLst>
                    <a:ext uri="{9D8B030D-6E8A-4147-A177-3AD203B41FA5}">
                      <a16:colId xmlns="" xmlns:a16="http://schemas.microsoft.com/office/drawing/2014/main" val="115982181"/>
                    </a:ext>
                  </a:extLst>
                </a:gridCol>
                <a:gridCol w="1039168">
                  <a:extLst>
                    <a:ext uri="{9D8B030D-6E8A-4147-A177-3AD203B41FA5}">
                      <a16:colId xmlns="" xmlns:a16="http://schemas.microsoft.com/office/drawing/2014/main" val="1472677403"/>
                    </a:ext>
                  </a:extLst>
                </a:gridCol>
                <a:gridCol w="1047549">
                  <a:extLst>
                    <a:ext uri="{9D8B030D-6E8A-4147-A177-3AD203B41FA5}">
                      <a16:colId xmlns="" xmlns:a16="http://schemas.microsoft.com/office/drawing/2014/main" val="1181474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 Oferty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Tytuł zadania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Priorytet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Obszar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Kwota dotacji rok 2019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Kwota dotacji rok 2020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Łączna ocena pomysłu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punktów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rejestru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Siedziba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Województwo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903803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X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32167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Gdańsk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POM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806244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Y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22224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Toruń 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KUJ-POM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84935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C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21778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Kraków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5776255"/>
                  </a:ext>
                </a:extLst>
              </a:tr>
              <a:tr h="238125"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770876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D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65908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Iława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WAR-MAZ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796552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00833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Słupca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WLK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94916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F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C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11111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Katowice 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ŚLĄ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4348721"/>
                  </a:ext>
                </a:extLst>
              </a:tr>
              <a:tr h="285750"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039453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G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D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20973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Boża Wola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752773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H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46150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Kielce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ŚWIĘT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7064283"/>
                  </a:ext>
                </a:extLst>
              </a:tr>
              <a:tr h="142875"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697556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I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F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41818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Lublin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LUBEL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0917373"/>
                  </a:ext>
                </a:extLst>
              </a:tr>
              <a:tr h="285750"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493225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1786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J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G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60034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Płock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825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Karta oceny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just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just"/>
            <a:r>
              <a:rPr lang="pl-PL" sz="2000" dirty="0" smtClean="0">
                <a:latin typeface="Tw Cen MT" panose="020B0602020104020603" pitchFamily="34" charset="-18"/>
              </a:rPr>
              <a:t>W ramach FIO 2019,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 ciągu 30 dni od rozstrzygnięcia konkursu</a:t>
            </a:r>
            <a:r>
              <a:rPr lang="pl-PL" sz="2000" dirty="0" smtClean="0">
                <a:latin typeface="Tw Cen MT" panose="020B0602020104020603" pitchFamily="34" charset="-18"/>
              </a:rPr>
              <a:t>, w Generatorze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dostępna będzie karta oceny projektu.</a:t>
            </a:r>
          </a:p>
          <a:p>
            <a:pPr algn="just"/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Informację o dostępności karty otrzymają mailowo wszystkie organizacje uczestniczące w konkursie –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nie trzeba składać wniosku o jej udostepnienie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Zgodnie z Regulaminem udostępniona będzie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scalona karta oceny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: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1 karta całościowa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, której treść będzie uzgodniona z ekspertem.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pl-PL" b="1" dirty="0" smtClean="0"/>
              <a:t>Zgodnie z Regulaminem: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pl-PL" dirty="0" smtClean="0"/>
              <a:t>Na </a:t>
            </a:r>
            <a:r>
              <a:rPr lang="pl-PL" dirty="0"/>
              <a:t>podstawie decyzji komisji konkursowej oraz kart ocen przygotowanych przez ekspertów NIW-CRSO dokonuje konsolidacji karty oceny, </a:t>
            </a:r>
            <a:r>
              <a:rPr lang="pl-PL" u="sng" dirty="0">
                <a:solidFill>
                  <a:srgbClr val="C00000"/>
                </a:solidFill>
              </a:rPr>
              <a:t>nie ingerując we wcześniej przyznaną liczbę punktów</a:t>
            </a:r>
            <a:r>
              <a:rPr lang="pl-PL" dirty="0"/>
              <a:t>.</a:t>
            </a:r>
            <a:endParaRPr lang="pl-PL" b="1" dirty="0"/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584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501772B-F523-4463-8B8B-E3DA54CA4845}"/>
              </a:ext>
            </a:extLst>
          </p:cNvPr>
          <p:cNvSpPr/>
          <p:nvPr/>
        </p:nvSpPr>
        <p:spPr>
          <a:xfrm>
            <a:off x="2976664" y="2519464"/>
            <a:ext cx="953311" cy="27237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11225" y="1638449"/>
            <a:ext cx="103435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Jak złożyć Ofertę?</a:t>
            </a:r>
          </a:p>
          <a:p>
            <a:endParaRPr lang="pl-PL" sz="20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+mj-lt"/>
              </a:rPr>
              <a:t>1. </a:t>
            </a:r>
            <a:r>
              <a:rPr lang="pl-PL" dirty="0">
                <a:latin typeface="+mj-lt"/>
              </a:rPr>
              <a:t>Ofertę należy złożyć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 wyłącznie </a:t>
            </a:r>
            <a:r>
              <a:rPr lang="pl-PL" dirty="0">
                <a:latin typeface="+mj-lt"/>
              </a:rPr>
              <a:t>w Generatorze: </a:t>
            </a:r>
            <a:r>
              <a:rPr lang="pl-PL" sz="2400" dirty="0">
                <a:solidFill>
                  <a:srgbClr val="C00000"/>
                </a:solidFill>
                <a:latin typeface="+mj-lt"/>
              </a:rPr>
              <a:t>https://generator.niw.gov.pl/</a:t>
            </a:r>
            <a:endParaRPr lang="pl-PL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+mj-lt"/>
              </a:rPr>
              <a:t>2. </a:t>
            </a:r>
            <a:r>
              <a:rPr lang="pl-PL" dirty="0">
                <a:latin typeface="+mj-lt"/>
              </a:rPr>
              <a:t>Nie ma obowiązku dołączania załączników.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2000" b="1" u="sng" dirty="0" smtClean="0">
                <a:latin typeface="+mj-lt"/>
              </a:rPr>
              <a:t>Ogłoszenie naboru planowane </a:t>
            </a:r>
            <a:r>
              <a:rPr lang="en-US" sz="2000" b="1" u="sng" dirty="0" smtClean="0">
                <a:latin typeface="+mj-lt"/>
              </a:rPr>
              <a:t>jest w </a:t>
            </a:r>
            <a:r>
              <a:rPr lang="en-US" sz="2000" b="1" u="sng" dirty="0" err="1" smtClean="0">
                <a:latin typeface="+mj-lt"/>
              </a:rPr>
              <a:t>drugiej</a:t>
            </a:r>
            <a:r>
              <a:rPr lang="en-US" sz="2000" b="1" u="sng" dirty="0" smtClean="0">
                <a:latin typeface="+mj-lt"/>
              </a:rPr>
              <a:t> </a:t>
            </a:r>
            <a:r>
              <a:rPr lang="en-US" sz="2000" b="1" u="sng" dirty="0" err="1" smtClean="0">
                <a:latin typeface="+mj-lt"/>
              </a:rPr>
              <a:t>połowie</a:t>
            </a:r>
            <a:r>
              <a:rPr lang="en-US" sz="2000" b="1" u="sng" dirty="0" smtClean="0">
                <a:latin typeface="+mj-lt"/>
              </a:rPr>
              <a:t> </a:t>
            </a:r>
            <a:r>
              <a:rPr lang="en-US" sz="2000" b="1" u="sng" dirty="0" err="1" smtClean="0">
                <a:latin typeface="+mj-lt"/>
              </a:rPr>
              <a:t>grudnia</a:t>
            </a:r>
            <a:r>
              <a:rPr lang="en-US" sz="2000" b="1" u="sng" dirty="0">
                <a:latin typeface="+mj-lt"/>
              </a:rPr>
              <a:t> </a:t>
            </a:r>
            <a:r>
              <a:rPr lang="en-US" sz="2000" b="1" u="sng" dirty="0" smtClean="0">
                <a:latin typeface="+mj-lt"/>
              </a:rPr>
              <a:t>2018 r.</a:t>
            </a:r>
            <a:endParaRPr lang="pl-PL" sz="2000" b="1" u="sng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2000" b="1" u="sng" dirty="0" smtClean="0">
                <a:latin typeface="+mj-lt"/>
              </a:rPr>
              <a:t>Nabór będzie trwał ok. 4 tygodnie.</a:t>
            </a:r>
            <a:endParaRPr lang="pl-PL" sz="2000" b="1" u="sng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27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</a:p>
          <a:p>
            <a:pPr algn="ctr"/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/>
              <a:t>Oferta w FIO 2019 składana jest na dotychczas obowiązującym wzorze.</a:t>
            </a:r>
            <a:endParaRPr lang="pl-PL" sz="2000" dirty="0"/>
          </a:p>
          <a:p>
            <a:pPr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Rodzaj, tytuł oraz termin zadania.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Dane Oferentów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Informacja o sposobie reprezentacji Oferentów wobec administracji publicznej</a:t>
            </a: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771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714816" cy="5596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IV. Szczegółowy zakres oraz kalkulacja przewidywanych kosztów zadania publicznego, w tym: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Streszczenie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 zadania publicznego wraz ze wskazaniem miejsca jego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realizacji 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uwaga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limit 2000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znaków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;</a:t>
            </a: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Opis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potrzeb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wskazujących na celowość wykonania zadania publicznego wraz z liczbą oraz opisem odbiorców tego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zadania </a:t>
            </a:r>
            <a:endParaRPr lang="en-US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Cele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realizacji zadania publicznego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: cel główny oraz cele szczegółowe;</a:t>
            </a: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Opis rezultatów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realizacji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zadania publicznego, w tym jego nazwa, planowany poziom osiągnięcia, sposób monitorowania oraz cel do którego jest przypisany.</a:t>
            </a: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Opis działań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w zakresie realizacji zadania publicznego;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Analiza ryzyka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przypisana do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działań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, w tym sposób minimalizacji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ryzyka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uwaga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brak konieczności przypisywania ryzyka do wszystkich z działań;</a:t>
            </a:r>
            <a:endParaRPr lang="pl-PL" sz="1600" dirty="0">
              <a:solidFill>
                <a:srgbClr val="FF0000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0147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518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Harmonogram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Kosztorys (w przypadku projektów 2-letnich oddzielnie na lata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2019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i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2020);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Przy każdym koszcie należy zaznaczyć: czy będzie on poniesiony na terenie Polski oraz czy zostanie on zlecony podmiotowi niebędącemu stroną umowy?</a:t>
            </a:r>
            <a:endParaRPr lang="pl-PL" sz="1600" dirty="0">
              <a:solidFill>
                <a:srgbClr val="FF0000"/>
              </a:solidFill>
              <a:latin typeface="Tw Cen MT" panose="020B0602020104020603" pitchFamily="34" charset="-18"/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Informacja o zamiarze odpłatnego wykonania zadania – w przypadku planowanego pobierania wpłat i opłat od adresatów;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Opis zasobów kadrowych;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Doświadczenie Oferenta;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Wycena wkładu osobowego i rzeczowego (wraz z uzasadnieniem);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Uzasadnienie kosztów związanych z rozwojem instytucjonalnym organizacji;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Inne informacje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.</a:t>
            </a: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344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Oświadczenia w ofercie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/>
            <a:r>
              <a:rPr lang="pl-PL" sz="1400" b="1" dirty="0" smtClean="0"/>
              <a:t>Każdy </a:t>
            </a:r>
            <a:r>
              <a:rPr lang="pl-PL" sz="1400" b="1" dirty="0"/>
              <a:t>Oferent</a:t>
            </a:r>
            <a:r>
              <a:rPr lang="pl-PL" sz="1400" dirty="0"/>
              <a:t> oświadcza, iż jest podmiotem uprawnionym do udziału w konkursie.</a:t>
            </a:r>
          </a:p>
          <a:p>
            <a:pPr lvl="0"/>
            <a:r>
              <a:rPr lang="pl-PL" sz="1400" b="1" dirty="0"/>
              <a:t>Oddział terenowy nieposiadający osobowości prawnej </a:t>
            </a:r>
            <a:r>
              <a:rPr lang="pl-PL" sz="1400" dirty="0"/>
              <a:t>oświadcza, iż posiada pełnomocnictwo szczegółowe do działania w ramach niniejszego konkursu, w imieniu jednostki macierzystej.</a:t>
            </a:r>
          </a:p>
          <a:p>
            <a:pPr lvl="0"/>
            <a:r>
              <a:rPr lang="pl-PL" sz="1400" b="1" dirty="0"/>
              <a:t>Spółki non profit </a:t>
            </a:r>
            <a:r>
              <a:rPr lang="pl-PL" sz="1400" dirty="0"/>
              <a:t>oświadczają, iż nie działają w celu osiągnięcia zysku oraz przeznaczają całość dochodu na realizację celów statutowych oraz nie przeznaczają zysku do podziału między swoich udziałowców, akcjonariuszy i pracowników.</a:t>
            </a:r>
          </a:p>
          <a:p>
            <a:pPr lvl="0"/>
            <a:r>
              <a:rPr lang="pl-PL" sz="1400" b="1" dirty="0"/>
              <a:t>Każdy Oferent</a:t>
            </a:r>
            <a:r>
              <a:rPr lang="pl-PL" sz="1400" dirty="0"/>
              <a:t> oświadcza czy nie zalega z opłacaniem należności z tytułu zobowiązań podatkowych oraz z opłacaniem należności z tytułu składek na ubezpieczenia społeczne.</a:t>
            </a:r>
          </a:p>
          <a:p>
            <a:pPr lvl="0"/>
            <a:r>
              <a:rPr lang="pl-PL" sz="1400" b="1" dirty="0"/>
              <a:t>Każdy Oferent</a:t>
            </a:r>
            <a:r>
              <a:rPr lang="pl-PL" sz="1400" dirty="0"/>
              <a:t> oświadcza, iż proponowane zadanie publiczne będzie realizowane wyłącznie w zakresie działalności pożytku publicznego Oferenta(-</a:t>
            </a:r>
            <a:r>
              <a:rPr lang="pl-PL" sz="1400" dirty="0" err="1"/>
              <a:t>tów</a:t>
            </a:r>
            <a:r>
              <a:rPr lang="pl-PL" sz="1400" dirty="0"/>
              <a:t>).</a:t>
            </a:r>
          </a:p>
          <a:p>
            <a:pPr lvl="0"/>
            <a:r>
              <a:rPr lang="pl-PL" sz="1400" b="1" dirty="0"/>
              <a:t>Każdy Oferent</a:t>
            </a:r>
            <a:r>
              <a:rPr lang="pl-PL" sz="1400" dirty="0"/>
              <a:t> oświadcza, że zadania realizowane w ramach działalności odpłatnej, nie mieszczą się w działalności gospodarczej prowadzonej przez Oferenta. Pobieranie świadczeń pieniężnych będzie się odbywać wyłącznie w ramach prowadzonej odpłatnej działalności pożytku publicznego.</a:t>
            </a:r>
          </a:p>
          <a:p>
            <a:pPr lvl="0"/>
            <a:r>
              <a:rPr lang="pl-PL" sz="1400" b="1" dirty="0"/>
              <a:t>Każdy Oferent</a:t>
            </a:r>
            <a:r>
              <a:rPr lang="pl-PL" sz="1400" dirty="0"/>
              <a:t> oświadcza, iż dane zawarte w części II oferty są zgodne z Krajowym Rejestrem Sądowym/właściwą ewidencją.</a:t>
            </a:r>
          </a:p>
          <a:p>
            <a:pPr lvl="0"/>
            <a:r>
              <a:rPr lang="pl-PL" sz="1400" b="1" dirty="0"/>
              <a:t>Każdy Oferent </a:t>
            </a:r>
            <a:r>
              <a:rPr lang="pl-PL" sz="1400" dirty="0"/>
              <a:t>oświadcza czy</a:t>
            </a:r>
            <a:r>
              <a:rPr lang="pl-PL" sz="1400" b="1" dirty="0"/>
              <a:t> </a:t>
            </a:r>
            <a:r>
              <a:rPr lang="pl-PL" sz="1400" dirty="0"/>
              <a:t>znajduje się w rejestrze podmiotów wykluczonych z możliwości otrzymywania środków przeznaczonych na realizację programów finansowanych z udziałem środków europejskich.</a:t>
            </a:r>
          </a:p>
          <a:p>
            <a:pPr lvl="0"/>
            <a:r>
              <a:rPr lang="pl-PL" sz="1400" b="1" dirty="0"/>
              <a:t>Każdy Oferent</a:t>
            </a:r>
            <a:r>
              <a:rPr lang="pl-PL" sz="1400" dirty="0"/>
              <a:t> oświadcza, iż w zakresie związanym z otwartym konkursem ofert, w tym z gromadzeniem, przetwarzaniem i przekazywaniem danych osobowych, a także wprowadzaniem ich do systemów informatycznych, osoby, których dotyczą te dane, złożyły stosowne oświadczenia zgodnie z ustawą z dnia 29 sierpnia 1997 r. o ochronie danych </a:t>
            </a:r>
            <a:r>
              <a:rPr lang="pl-PL" sz="1400" dirty="0" smtClean="0"/>
              <a:t>osobowych oraz RODO.</a:t>
            </a:r>
            <a:endParaRPr lang="pl-PL" sz="1400" dirty="0"/>
          </a:p>
          <a:p>
            <a:pPr lvl="0"/>
            <a:r>
              <a:rPr lang="pl-PL" sz="1400" b="1" u="sng" dirty="0"/>
              <a:t>Każdy Oferent</a:t>
            </a:r>
            <a:r>
              <a:rPr lang="pl-PL" sz="1400" u="sng" dirty="0"/>
              <a:t> oświadcza wysokość przychodu osiągniętą w </a:t>
            </a:r>
            <a:r>
              <a:rPr lang="pl-PL" sz="1400" u="sng" dirty="0" smtClean="0"/>
              <a:t>2017 </a:t>
            </a:r>
            <a:r>
              <a:rPr lang="pl-PL" sz="1400" u="sng" dirty="0"/>
              <a:t>roku.</a:t>
            </a:r>
          </a:p>
          <a:p>
            <a:pPr lvl="0"/>
            <a:r>
              <a:rPr lang="pl-PL" sz="1400" b="1" u="sng" dirty="0"/>
              <a:t>Każdy Oferent</a:t>
            </a:r>
            <a:r>
              <a:rPr lang="pl-PL" sz="1400" u="sng" dirty="0"/>
              <a:t> oświadcza czy jego siedziba mieści się w miejscowości liczącej nie więcej niż 25 tys. mieszkańców.</a:t>
            </a:r>
          </a:p>
          <a:p>
            <a:pPr lvl="0"/>
            <a:r>
              <a:rPr lang="pl-PL" sz="1400" b="1" u="sng" dirty="0"/>
              <a:t>Każdy Oferent</a:t>
            </a:r>
            <a:r>
              <a:rPr lang="pl-PL" sz="1400" u="sng" dirty="0"/>
              <a:t> oświadcza czy jego siedziba mieści się w miejscowości liczącej w miejscowości liczącej powyżej 25 tys. mieszkańców, jednakże nie więcej niż 50 tys. mieszkańców</a:t>
            </a:r>
            <a:r>
              <a:rPr lang="pl-PL" sz="1400" u="sng" dirty="0" smtClean="0"/>
              <a:t>.</a:t>
            </a:r>
            <a:endParaRPr lang="pl-PL" sz="1400" u="sng" dirty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290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5791199" y="3971925"/>
            <a:ext cx="995363" cy="2571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9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592727"/>
            <a:ext cx="8517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Czym jest FIO?</a:t>
            </a:r>
          </a:p>
          <a:p>
            <a:pPr lvl="0"/>
            <a:endParaRPr lang="pl-PL" dirty="0"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r>
              <a:rPr lang="pl-PL" b="1" dirty="0">
                <a:latin typeface="+mj-lt"/>
              </a:rPr>
              <a:t>Fundusz Inicjatyw Obywatelskich (FIO) </a:t>
            </a:r>
            <a:r>
              <a:rPr lang="pl-PL" dirty="0">
                <a:latin typeface="+mj-lt"/>
              </a:rPr>
              <a:t>to rządowy Program dotacyjny dla organizacji pozarządowych, w ramach którego dofinansowywane są projekty wpisujące się w cel jakim jest zwiększenie zaangażowania obywateli i organizacji pozarządowych w życie publiczne.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Na realizację Programu co roku przeznaczane jest 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60 mln zł, </a:t>
            </a:r>
            <a:r>
              <a:rPr lang="pl-PL" dirty="0">
                <a:latin typeface="+mj-lt"/>
              </a:rPr>
              <a:t>w tym 57,6 mln zł na dotacje dla organizacji pozarządowych.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2092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Harmonogram konkursu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Nabór Ofert: </a:t>
            </a:r>
            <a:r>
              <a:rPr lang="pl-PL" dirty="0" smtClean="0">
                <a:latin typeface="Tw Cen MT" panose="020B0602020104020603" pitchFamily="34" charset="-18"/>
              </a:rPr>
              <a:t>połowa grudnia 2018 – połowa stycznia 2019</a:t>
            </a:r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Wyniki oceny formalnej: </a:t>
            </a:r>
            <a:r>
              <a:rPr lang="pl-PL" dirty="0" smtClean="0">
                <a:latin typeface="Tw Cen MT" panose="020B0602020104020603" pitchFamily="34" charset="-18"/>
              </a:rPr>
              <a:t>około tydzień po zakończeniu naboru Ofert</a:t>
            </a:r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Wyniki: </a:t>
            </a:r>
            <a:r>
              <a:rPr lang="pl-PL" dirty="0" smtClean="0">
                <a:latin typeface="Tw Cen MT" panose="020B0602020104020603" pitchFamily="34" charset="-18"/>
              </a:rPr>
              <a:t>około druga połowa marca 2019</a:t>
            </a:r>
            <a:endParaRPr lang="pl-PL" dirty="0"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430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6027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Polecane materiały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endParaRPr lang="pl-PL" dirty="0" smtClean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Tw Cen MT" panose="020B0602020104020603" pitchFamily="34" charset="-18"/>
              </a:rPr>
              <a:t>Regulamin </a:t>
            </a:r>
            <a:r>
              <a:rPr lang="pl-PL" dirty="0">
                <a:latin typeface="Tw Cen MT" panose="020B0602020104020603" pitchFamily="34" charset="-18"/>
              </a:rPr>
              <a:t>Konkursu Fundusz Inicjatyw Obywatelskich edycja </a:t>
            </a:r>
            <a:r>
              <a:rPr lang="pl-PL" dirty="0" smtClean="0">
                <a:latin typeface="Tw Cen MT" panose="020B0602020104020603" pitchFamily="34" charset="-18"/>
              </a:rPr>
              <a:t>2019;</a:t>
            </a:r>
            <a:endParaRPr lang="pl-PL" dirty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Program Fundusz Inicjatyw Obywatelskich na lata 2014-2020;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Podręcznik dla Oferentów FIO edycja </a:t>
            </a:r>
            <a:r>
              <a:rPr lang="pl-PL" dirty="0" smtClean="0">
                <a:latin typeface="Tw Cen MT" panose="020B0602020104020603" pitchFamily="34" charset="-18"/>
              </a:rPr>
              <a:t>2019;</a:t>
            </a:r>
            <a:endParaRPr lang="pl-PL" dirty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Wytyczne dla Ekspertów FIO edycja </a:t>
            </a:r>
            <a:r>
              <a:rPr lang="pl-PL" dirty="0" smtClean="0">
                <a:latin typeface="Tw Cen MT" panose="020B0602020104020603" pitchFamily="34" charset="-18"/>
              </a:rPr>
              <a:t>2019;</a:t>
            </a:r>
            <a:endParaRPr lang="pl-PL" dirty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Najczęściej Zadawane Pytania;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 err="1">
                <a:latin typeface="Tw Cen MT" panose="020B0602020104020603" pitchFamily="34" charset="-18"/>
              </a:rPr>
              <a:t>Planer</a:t>
            </a:r>
            <a:r>
              <a:rPr lang="pl-PL" dirty="0">
                <a:latin typeface="Tw Cen MT" panose="020B0602020104020603" pitchFamily="34" charset="-18"/>
              </a:rPr>
              <a:t> budżetu FIO </a:t>
            </a:r>
            <a:r>
              <a:rPr lang="pl-PL" dirty="0" smtClean="0">
                <a:latin typeface="Tw Cen MT" panose="020B0602020104020603" pitchFamily="34" charset="-18"/>
              </a:rPr>
              <a:t>2019.</a:t>
            </a:r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Dokumenty będą dostępne do pobrania w trakcie naboru na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stronie: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  <a:hlinkClick r:id="rId5"/>
              </a:rPr>
              <a:t>www.niw.gov.pl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w pierwszym tygodniu naboru Ofert. </a:t>
            </a: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960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Źródła informacji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w Cen MT" panose="020B0602020104020603" pitchFamily="34" charset="-18"/>
              </a:rPr>
              <a:t>Pytania można kierować na adres: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u="sng" dirty="0" smtClean="0">
                <a:latin typeface="Tw Cen MT" panose="020B0602020104020603" pitchFamily="34" charset="-18"/>
                <a:hlinkClick r:id="rId5"/>
              </a:rPr>
              <a:t>FIO@niw.gov.pl</a:t>
            </a:r>
            <a:r>
              <a:rPr lang="pl-PL" b="1" u="sng" dirty="0" smtClean="0">
                <a:latin typeface="Tw Cen MT" panose="020B0602020104020603" pitchFamily="34" charset="-18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u="sng" dirty="0" smtClean="0">
                <a:latin typeface="Tw Cen MT" panose="020B0602020104020603" pitchFamily="34" charset="-18"/>
                <a:hlinkClick r:id="rId6"/>
              </a:rPr>
              <a:t>kontakt@niw.gov.pl</a:t>
            </a:r>
            <a:r>
              <a:rPr lang="pl-PL" u="sng" dirty="0" smtClean="0">
                <a:latin typeface="Tw Cen MT" panose="020B0602020104020603" pitchFamily="34" charset="-18"/>
              </a:rPr>
              <a:t>;</a:t>
            </a:r>
            <a:endParaRPr lang="pl-PL" u="sng" dirty="0">
              <a:latin typeface="Tw Cen MT" panose="020B0602020104020603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Członków Biura FIO, NIW-CRSO;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Infolinię pod numerem telefonu </a:t>
            </a:r>
            <a:r>
              <a:rPr lang="pl-PL" b="1" u="sng" dirty="0" smtClean="0">
                <a:latin typeface="Tw Cen MT" panose="020B0602020104020603" pitchFamily="34" charset="-18"/>
              </a:rPr>
              <a:t>601-901-285 </a:t>
            </a:r>
            <a:r>
              <a:rPr lang="pl-PL" dirty="0" smtClean="0">
                <a:latin typeface="Tw Cen MT" panose="020B0602020104020603" pitchFamily="34" charset="-18"/>
              </a:rPr>
              <a:t>w </a:t>
            </a:r>
            <a:r>
              <a:rPr lang="pl-PL" dirty="0">
                <a:latin typeface="Tw Cen MT" panose="020B0602020104020603" pitchFamily="34" charset="-18"/>
              </a:rPr>
              <a:t>godz. 10:00-15:00 od poniedziałku do piątku;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Profil </a:t>
            </a:r>
            <a:r>
              <a:rPr lang="pl-PL" dirty="0" smtClean="0">
                <a:latin typeface="Tw Cen MT" panose="020B0602020104020603" pitchFamily="34" charset="-18"/>
              </a:rPr>
              <a:t>NIW-CRSO </a:t>
            </a:r>
            <a:r>
              <a:rPr lang="pl-PL" dirty="0">
                <a:latin typeface="Tw Cen MT" panose="020B0602020104020603" pitchFamily="34" charset="-18"/>
              </a:rPr>
              <a:t>na </a:t>
            </a:r>
            <a:r>
              <a:rPr lang="pl-PL" dirty="0" err="1">
                <a:latin typeface="Tw Cen MT" panose="020B0602020104020603" pitchFamily="34" charset="-18"/>
              </a:rPr>
              <a:t>Facebook’u</a:t>
            </a:r>
            <a:r>
              <a:rPr lang="pl-PL" dirty="0" smtClean="0">
                <a:latin typeface="Tw Cen MT" panose="020B0602020104020603" pitchFamily="34" charset="-18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Strona internetowa: </a:t>
            </a:r>
            <a:r>
              <a:rPr lang="pl-PL" b="1" dirty="0" smtClean="0">
                <a:latin typeface="Tw Cen MT" panose="020B0602020104020603" pitchFamily="34" charset="-18"/>
                <a:hlinkClick r:id="rId7"/>
              </a:rPr>
              <a:t>www.niw.gov.pl</a:t>
            </a:r>
            <a:r>
              <a:rPr lang="pl-PL" b="1" dirty="0" smtClean="0">
                <a:latin typeface="Tw Cen MT" panose="020B0602020104020603" pitchFamily="34" charset="-18"/>
              </a:rPr>
              <a:t> </a:t>
            </a:r>
            <a:endParaRPr lang="pl-PL" b="1" dirty="0"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25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3502025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Obraz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3560" name="Obraz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16635"/>
            <a:ext cx="308066" cy="252253"/>
          </a:xfrm>
          <a:prstGeom prst="rect">
            <a:avLst/>
          </a:prstGeom>
        </p:spPr>
      </p:pic>
      <p:sp>
        <p:nvSpPr>
          <p:cNvPr id="15" name="Owal 14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663" y="1080201"/>
            <a:ext cx="8542337" cy="521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360159"/>
            <a:ext cx="10740687" cy="459743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Programu Rozwoju Organizacji Obywatelskich na lata 2018–2030 PROO 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20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Cel szczegółowy 1. </a:t>
            </a:r>
            <a:r>
              <a:rPr lang="pl-PL" altLang="pl-PL" dirty="0">
                <a:latin typeface="+mj-lt"/>
              </a:rPr>
              <a:t>Wzrost zaangażowania obywateli i organizacji obywatelskich w życie publiczne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Cel szczegółowy 2. </a:t>
            </a:r>
            <a:r>
              <a:rPr lang="pl-PL" altLang="pl-PL" dirty="0">
                <a:latin typeface="+mj-lt"/>
              </a:rPr>
              <a:t>Wzmocnienie organizacji obywatelskich w wymiarze strategicznym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Cel szczegółowy 3. </a:t>
            </a:r>
            <a:r>
              <a:rPr lang="pl-PL" altLang="pl-PL" dirty="0">
                <a:latin typeface="+mj-lt"/>
              </a:rPr>
              <a:t>Poprawa stabilności finansowej organizacji obywatelskich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dirty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+mj-lt"/>
              </a:rPr>
              <a:t>Planowane rezultaty programu PROO to: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Wzrost zaangażowania organizacji obywatelskich w życie publiczne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Zwiększenie dynamiki dialogu obywatelskiego w Polsce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Znacząca poprawa stabilności działania organizacji społeczeństwa obywatelskiego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Wzmocnienie organizacji, które dotychczas z uwagi na profil lub specyfikę działalności miały ograniczone możliwości korzystania ze wsparcia publicznego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Poprawa bieżącej zdolności organizacji obywatelskich do realizacji podstawowych form działalności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Wzrost stabilności finansowej organizacji pozarządowych w perspektywie wieloletniej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altLang="pl-PL" dirty="0">
              <a:latin typeface="+mj-lt"/>
            </a:endParaRPr>
          </a:p>
        </p:txBody>
      </p:sp>
      <p:sp>
        <p:nvSpPr>
          <p:cNvPr id="11" name="pole tekstowe 12">
            <a:extLst>
              <a:ext uri="{FF2B5EF4-FFF2-40B4-BE49-F238E27FC236}">
                <a16:creationId xmlns="" xmlns:a16="http://schemas.microsoft.com/office/drawing/2014/main" id="{018C6D34-DFB4-4C59-B8CF-9F141648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975" y="192088"/>
            <a:ext cx="5753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latin typeface="Tw Cen MT" pitchFamily="34" charset="-18"/>
              </a:rPr>
              <a:t>CELE PROO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105244"/>
            <a:ext cx="10740687" cy="459743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Programu Rozwoju Organizacji Obywatelskich na lata 2018–2030 PROO 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20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dirty="0">
              <a:latin typeface="+mj-lt"/>
            </a:endParaRPr>
          </a:p>
        </p:txBody>
      </p:sp>
      <p:sp>
        <p:nvSpPr>
          <p:cNvPr id="11" name="pole tekstowe 12">
            <a:extLst>
              <a:ext uri="{FF2B5EF4-FFF2-40B4-BE49-F238E27FC236}">
                <a16:creationId xmlns="" xmlns:a16="http://schemas.microsoft.com/office/drawing/2014/main" id="{018C6D34-DFB4-4C59-B8CF-9F141648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975" y="192088"/>
            <a:ext cx="5753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latin typeface="Tw Cen MT" pitchFamily="34" charset="-18"/>
              </a:rPr>
              <a:t>CELE PROO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4" y="1753380"/>
            <a:ext cx="5337341" cy="2332171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01302" y="3064386"/>
            <a:ext cx="4342525" cy="315067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Obraz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377855" y="5383526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12">
            <a:extLst>
              <a:ext uri="{FF2B5EF4-FFF2-40B4-BE49-F238E27FC236}">
                <a16:creationId xmlns="" xmlns:a16="http://schemas.microsoft.com/office/drawing/2014/main" id="{018C6D34-DFB4-4C59-B8CF-9F141648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759" y="191516"/>
            <a:ext cx="60644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PROO 2018-2030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18751"/>
            <a:ext cx="10382579" cy="47783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Program Rozwoju Organizacji Obywatelskich na lata 2018–2030 PROO </a:t>
            </a:r>
            <a:b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</a:b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przyjęty uchwałą nr 104/2018 Rady Ministrów z dnia 7 sierpnia 2018 roku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latin typeface="+mj-lt"/>
              </a:rPr>
              <a:t>Cel </a:t>
            </a:r>
            <a:r>
              <a:rPr lang="pl-PL" altLang="pl-PL" dirty="0">
                <a:latin typeface="+mj-lt"/>
              </a:rPr>
              <a:t>ogólny: wsparcie rozwoju instytucjonalnego organizacji społeczeństwa obywatelskiego oraz zwiększenie udziału tych organizacji w życiu publicznym i budowaniu demokracji.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latin typeface="+mj-lt"/>
              </a:rPr>
              <a:t>Otwarte </a:t>
            </a:r>
            <a:r>
              <a:rPr lang="pl-PL" altLang="pl-PL" dirty="0">
                <a:latin typeface="+mj-lt"/>
              </a:rPr>
              <a:t>konkursy dotacyjne będą ogłaszane w ramach pięciu priorytetów: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altLang="pl-PL" dirty="0">
                <a:latin typeface="+mj-lt"/>
              </a:rPr>
              <a:t>Zrównoważony rozwój organizacyjny</a:t>
            </a:r>
            <a:br>
              <a:rPr lang="pl-PL" altLang="pl-PL" dirty="0">
                <a:latin typeface="+mj-lt"/>
              </a:rPr>
            </a:br>
            <a:r>
              <a:rPr lang="pl-PL" altLang="pl-PL" dirty="0">
                <a:solidFill>
                  <a:srgbClr val="C00000"/>
                </a:solidFill>
                <a:latin typeface="+mj-lt"/>
              </a:rPr>
              <a:t>1a. </a:t>
            </a:r>
            <a:r>
              <a:rPr lang="pl-PL" altLang="pl-PL" dirty="0">
                <a:latin typeface="+mj-lt"/>
              </a:rPr>
              <a:t>Wsparcie działań misyjnych i rozwoju instytucjonalnego </a:t>
            </a:r>
            <a:br>
              <a:rPr lang="pl-PL" altLang="pl-PL" dirty="0">
                <a:latin typeface="+mj-lt"/>
              </a:rPr>
            </a:br>
            <a:r>
              <a:rPr lang="pl-PL" altLang="pl-PL" dirty="0">
                <a:solidFill>
                  <a:srgbClr val="C00000"/>
                </a:solidFill>
                <a:latin typeface="+mj-lt"/>
              </a:rPr>
              <a:t>1b. </a:t>
            </a:r>
            <a:r>
              <a:rPr lang="pl-PL" altLang="pl-PL" dirty="0">
                <a:latin typeface="+mj-lt"/>
              </a:rPr>
              <a:t>Dotacje na wkład własny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altLang="pl-PL" dirty="0">
                <a:latin typeface="+mj-lt"/>
              </a:rPr>
              <a:t>Kapitały </a:t>
            </a:r>
            <a:r>
              <a:rPr lang="pl-PL" altLang="pl-PL" dirty="0" smtClean="0">
                <a:latin typeface="+mj-lt"/>
              </a:rPr>
              <a:t>żelazne</a:t>
            </a:r>
          </a:p>
          <a:p>
            <a:pPr marL="801688"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2a. </a:t>
            </a:r>
            <a:r>
              <a:rPr lang="pl-PL" altLang="pl-PL" dirty="0" smtClean="0">
                <a:latin typeface="+mj-lt"/>
              </a:rPr>
              <a:t>Dotacje </a:t>
            </a:r>
            <a:r>
              <a:rPr lang="pl-PL" altLang="pl-PL" dirty="0">
                <a:latin typeface="+mj-lt"/>
              </a:rPr>
              <a:t>operacyjne na wsparcie budowania początkowych kapitałów żelaznych</a:t>
            </a:r>
          </a:p>
          <a:p>
            <a:pPr marL="801688"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2b. </a:t>
            </a:r>
            <a:r>
              <a:rPr lang="pl-PL" altLang="pl-PL" dirty="0" smtClean="0">
                <a:latin typeface="+mj-lt"/>
              </a:rPr>
              <a:t>Dofinansowanie </a:t>
            </a:r>
            <a:r>
              <a:rPr lang="pl-PL" altLang="pl-PL" dirty="0">
                <a:latin typeface="+mj-lt"/>
              </a:rPr>
              <a:t>początkowych kapitałów żelaznych</a:t>
            </a:r>
          </a:p>
          <a:p>
            <a:pPr marL="801688" lvl="1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solidFill>
                  <a:srgbClr val="C00000"/>
                </a:solidFill>
                <a:latin typeface="+mj-lt"/>
              </a:rPr>
              <a:t>2c</a:t>
            </a:r>
            <a:r>
              <a:rPr lang="pl-PL" altLang="pl-PL" dirty="0">
                <a:solidFill>
                  <a:srgbClr val="C00000"/>
                </a:solidFill>
                <a:latin typeface="+mj-lt"/>
              </a:rPr>
              <a:t>. </a:t>
            </a:r>
            <a:r>
              <a:rPr lang="pl-PL" altLang="pl-PL" dirty="0" smtClean="0">
                <a:latin typeface="+mj-lt"/>
              </a:rPr>
              <a:t>Dofinansowanie </a:t>
            </a:r>
            <a:r>
              <a:rPr lang="pl-PL" altLang="pl-PL" dirty="0">
                <a:latin typeface="+mj-lt"/>
              </a:rPr>
              <a:t>rozbudowy kapitałów </a:t>
            </a:r>
            <a:r>
              <a:rPr lang="pl-PL" altLang="pl-PL" dirty="0" smtClean="0">
                <a:latin typeface="+mj-lt"/>
              </a:rPr>
              <a:t>żelaznych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3"/>
            </a:pPr>
            <a:r>
              <a:rPr lang="pl-PL" altLang="pl-PL" dirty="0" smtClean="0">
                <a:latin typeface="+mj-lt"/>
              </a:rPr>
              <a:t>Rozwój </a:t>
            </a:r>
            <a:r>
              <a:rPr lang="pl-PL" altLang="pl-PL" dirty="0">
                <a:latin typeface="+mj-lt"/>
              </a:rPr>
              <a:t>instytucjonalny lokalnych organizacji strażniczych i mediów obywatelskich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3"/>
            </a:pPr>
            <a:r>
              <a:rPr lang="pl-PL" altLang="pl-PL" dirty="0">
                <a:latin typeface="+mj-lt"/>
              </a:rPr>
              <a:t>Rozwój instytucjonalny think tanków obywatelskich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3"/>
            </a:pPr>
            <a:r>
              <a:rPr lang="pl-PL" altLang="pl-PL" dirty="0">
                <a:latin typeface="+mj-lt"/>
              </a:rPr>
              <a:t>Wsparcie doraźne 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latin typeface="+mj-lt"/>
              </a:rPr>
              <a:t>Łączna </a:t>
            </a:r>
            <a:r>
              <a:rPr lang="pl-PL" altLang="pl-PL" dirty="0">
                <a:latin typeface="+mj-lt"/>
              </a:rPr>
              <a:t>wartość środków przeznaczonych na realizację PROO wynosi 585 mln zł (Fundusz Wspierania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Rozwoju </a:t>
            </a:r>
            <a:r>
              <a:rPr lang="pl-PL" altLang="pl-PL" dirty="0">
                <a:latin typeface="+mj-lt"/>
              </a:rPr>
              <a:t>Społeczeństwa Obywatelskiego – 4% z dopłat do gier objętych monopolem państwa).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+mj-lt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6197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12850"/>
            <a:ext cx="10767319" cy="50149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Kogo </a:t>
            </a: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wspieramy?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400" dirty="0">
              <a:latin typeface="+mj-lt"/>
            </a:endParaRP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Organizacje pozarządowe, o których mowa w art. 3 ust. 2 UoDPPiW, w tym w szczególności stowarzyszenia </a:t>
            </a:r>
            <a:br>
              <a:rPr lang="pl-PL" altLang="pl-PL" dirty="0">
                <a:latin typeface="+mj-lt"/>
              </a:rPr>
            </a:br>
            <a:r>
              <a:rPr lang="pl-PL" altLang="pl-PL" dirty="0">
                <a:latin typeface="+mj-lt"/>
              </a:rPr>
              <a:t>(w tym stowarzyszenia zwykłe), związki stowarzyszeń, fundacje oraz jednostki terenowe organizacji pozarządowych posiadające osobowość prawną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Osoby prawne i jednostki organizacyjne działające na podstawie przepisów o stosunku Państwa do Kościoła Katolickiego w Rzeczypospolitej Polskiej, o stosunku Państwa do innych kościołów i związków wyznaniowych oraz o gwarancjach wolności sumienia i wyznania, jeżeli ich cele statutowe obejmują prowadzenie działalności pożytku publicznego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Spółki akcyjne i spółki z ograniczoną odpowiedzialnością, które nie działają w celu osiągnięcia zysku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oraz </a:t>
            </a:r>
            <a:r>
              <a:rPr lang="pl-PL" altLang="pl-PL" dirty="0">
                <a:latin typeface="+mj-lt"/>
              </a:rPr>
              <a:t>przeznaczają całość dochodu na realizację celów statutowych oraz nie przeznaczają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zysku </a:t>
            </a:r>
            <a:r>
              <a:rPr lang="pl-PL" altLang="pl-PL" dirty="0">
                <a:latin typeface="+mj-lt"/>
              </a:rPr>
              <a:t>do podziału </a:t>
            </a:r>
            <a:r>
              <a:rPr lang="pl-PL" altLang="pl-PL" dirty="0" smtClean="0">
                <a:latin typeface="+mj-lt"/>
              </a:rPr>
              <a:t>między </a:t>
            </a:r>
            <a:r>
              <a:rPr lang="pl-PL" altLang="pl-PL" dirty="0">
                <a:latin typeface="+mj-lt"/>
              </a:rPr>
              <a:t>swoich udziałowców, akcjonariuszy i pracowników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Spółdzielnie socjalne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Dodatkowe kryteria udziału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r>
              <a:rPr lang="pl-PL" altLang="pl-PL" dirty="0">
                <a:latin typeface="+mj-lt"/>
              </a:rPr>
              <a:t>Priorytet 3 i Priorytet 4 Programu PROO dedykowane są organizacjom, których dotychczasowa działalność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pozwala </a:t>
            </a:r>
            <a:r>
              <a:rPr lang="pl-PL" altLang="pl-PL" dirty="0">
                <a:latin typeface="+mj-lt"/>
              </a:rPr>
              <a:t>na zakwalifikowanie ich jako media obywatelskie, </a:t>
            </a:r>
            <a:r>
              <a:rPr lang="pl-PL" altLang="pl-PL" dirty="0" smtClean="0">
                <a:latin typeface="+mj-lt"/>
              </a:rPr>
              <a:t>organizacje strażnicze, </a:t>
            </a:r>
            <a:r>
              <a:rPr lang="pl-PL" altLang="pl-PL" dirty="0">
                <a:latin typeface="+mj-lt"/>
              </a:rPr>
              <a:t>think tanki</a:t>
            </a:r>
          </a:p>
        </p:txBody>
      </p:sp>
      <p:sp>
        <p:nvSpPr>
          <p:cNvPr id="10" name="pole tekstowe 12">
            <a:extLst>
              <a:ext uri="{FF2B5EF4-FFF2-40B4-BE49-F238E27FC236}">
                <a16:creationId xmlns="" xmlns:a16="http://schemas.microsoft.com/office/drawing/2014/main" id="{018C6D34-DFB4-4C59-B8CF-9F141648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975" y="192088"/>
            <a:ext cx="5753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 smtClean="0">
                <a:solidFill>
                  <a:srgbClr val="C00000"/>
                </a:solidFill>
                <a:latin typeface="Tw Cen MT" pitchFamily="34" charset="-18"/>
              </a:rPr>
              <a:t>BENEFICJENCI </a:t>
            </a:r>
            <a:r>
              <a:rPr lang="en-US" sz="2400" dirty="0" smtClean="0">
                <a:solidFill>
                  <a:srgbClr val="C00000"/>
                </a:solidFill>
                <a:latin typeface="Tw Cen MT" pitchFamily="34" charset="-18"/>
              </a:rPr>
              <a:t>PROO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6197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12850"/>
            <a:ext cx="10767319" cy="50149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Grupa partnerska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400" dirty="0">
              <a:latin typeface="+mj-lt"/>
            </a:endParaRP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Grupa partnerska może być tworzona przez Wnioskodawcę oraz inne podmioty uprawnione do udziału w Konkursie lub podmioty nieuprawnione do udziału w </a:t>
            </a:r>
            <a:r>
              <a:rPr lang="pl-PL" altLang="pl-PL" dirty="0" smtClean="0">
                <a:latin typeface="+mj-lt"/>
              </a:rPr>
              <a:t>Konkursie w </a:t>
            </a:r>
            <a:r>
              <a:rPr lang="pl-PL" altLang="pl-PL" dirty="0">
                <a:latin typeface="+mj-lt"/>
              </a:rPr>
              <a:t>celu współpracy przy realizacji działań przedstawionych we wniosku </a:t>
            </a:r>
            <a:endParaRPr lang="pl-PL" altLang="pl-PL" dirty="0" smtClean="0">
              <a:latin typeface="+mj-lt"/>
            </a:endParaRP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Niedozwolone są przepływy </a:t>
            </a:r>
            <a:r>
              <a:rPr lang="pl-PL" altLang="pl-PL" dirty="0">
                <a:latin typeface="+mj-lt"/>
              </a:rPr>
              <a:t>finansowe do partnerów, którymi są podmioty nieuprawnione do udziału w </a:t>
            </a:r>
            <a:r>
              <a:rPr lang="pl-PL" altLang="pl-PL" dirty="0" smtClean="0">
                <a:latin typeface="+mj-lt"/>
              </a:rPr>
              <a:t>Konkursie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dirty="0" smtClean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Lider grupy </a:t>
            </a:r>
            <a:r>
              <a:rPr lang="pl-PL" alt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partnerskiej</a:t>
            </a:r>
            <a:endParaRPr lang="pl-PL" altLang="pl-PL" dirty="0" smtClean="0">
              <a:latin typeface="+mj-lt"/>
            </a:endParaRP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P</a:t>
            </a:r>
            <a:r>
              <a:rPr lang="pl-PL" altLang="pl-PL" dirty="0" smtClean="0">
                <a:latin typeface="+mj-lt"/>
              </a:rPr>
              <a:t>odmiot </a:t>
            </a:r>
            <a:r>
              <a:rPr lang="pl-PL" altLang="pl-PL" dirty="0">
                <a:latin typeface="+mj-lt"/>
              </a:rPr>
              <a:t>uprawniony do udziału w </a:t>
            </a:r>
            <a:r>
              <a:rPr lang="pl-PL" altLang="pl-PL" dirty="0" smtClean="0">
                <a:latin typeface="+mj-lt"/>
              </a:rPr>
              <a:t>Konkursie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Reprezentuje grupę na zewnątrz</a:t>
            </a:r>
          </a:p>
          <a:p>
            <a:pPr marL="361950" indent="-3619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Ponosi </a:t>
            </a:r>
            <a:r>
              <a:rPr lang="pl-PL" altLang="pl-PL" dirty="0">
                <a:latin typeface="+mj-lt"/>
              </a:rPr>
              <a:t>całkowitą odpowiedzialność za osiągnięcie zakładanych rezultatów zadania i rozliczenie </a:t>
            </a:r>
            <a:r>
              <a:rPr lang="pl-PL" altLang="pl-PL" dirty="0" smtClean="0">
                <a:latin typeface="+mj-lt"/>
              </a:rPr>
              <a:t>dotacji</a:t>
            </a:r>
          </a:p>
        </p:txBody>
      </p:sp>
      <p:sp>
        <p:nvSpPr>
          <p:cNvPr id="10" name="pole tekstowe 12">
            <a:extLst>
              <a:ext uri="{FF2B5EF4-FFF2-40B4-BE49-F238E27FC236}">
                <a16:creationId xmlns="" xmlns:a16="http://schemas.microsoft.com/office/drawing/2014/main" id="{018C6D34-DFB4-4C59-B8CF-9F141648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975" y="192088"/>
            <a:ext cx="5753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 smtClean="0">
                <a:solidFill>
                  <a:srgbClr val="C00000"/>
                </a:solidFill>
                <a:latin typeface="Tw Cen MT" pitchFamily="34" charset="-18"/>
              </a:rPr>
              <a:t>BENEFICJENCI </a:t>
            </a:r>
            <a:r>
              <a:rPr lang="en-US" sz="2400" dirty="0" smtClean="0">
                <a:solidFill>
                  <a:srgbClr val="C00000"/>
                </a:solidFill>
                <a:latin typeface="Tw Cen MT" pitchFamily="34" charset="-18"/>
              </a:rPr>
              <a:t>PROO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9" y="1225326"/>
            <a:ext cx="11616156" cy="52170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Priorytet 1a. Wsparcie działań misyjnych i rozwoju instytucjonalnego</a:t>
            </a:r>
            <a:endParaRPr lang="pl-PL" altLang="pl-PL" sz="2400" dirty="0"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Przedmiot </a:t>
            </a: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wsparcia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Wspieranie działań statutowych organizacji sektora pozarządowego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Wspieranie rozwoju instytucjonalnego organizacji pozarządowych, w tym: budowanie stabilnych podstaw ich dalszego funkcjonowania, tworzenie perspektywicznych planów działania i finansowania, podnoszenie standardów pracy i zarządzania organizacją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Wspieranie rozwoju porozumień organizacji, platform współpracy, reprezentacji środowisk organizacji sektora pozarządowego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Tryb naboru wniosków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latin typeface="+mj-lt"/>
              </a:rPr>
              <a:t>Otwarty konkurs dotacyjny, wnioski wstępne oraz wnioski </a:t>
            </a:r>
            <a:r>
              <a:rPr lang="pl-PL" altLang="pl-PL" dirty="0" smtClean="0">
                <a:latin typeface="+mj-lt"/>
              </a:rPr>
              <a:t>pełne</a:t>
            </a:r>
            <a:endParaRPr lang="pl-PL" altLang="pl-PL" dirty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Wartość i okres na jaki przyznawana jest dotacja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Minimalna: 150 tys. zł maksymalnie</a:t>
            </a:r>
            <a:r>
              <a:rPr lang="en-US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700 tys. zł, na okres od 24 do 36 miesięcy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cs typeface="Calibri Light" panose="020F0302020204030204" pitchFamily="34" charset="0"/>
              </a:rPr>
              <a:t>Rozliczenie dotacji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dirty="0">
                <a:latin typeface="+mj-lt"/>
              </a:rPr>
              <a:t>Przez rezultaty (realizacja wszystkich działa</a:t>
            </a:r>
            <a:r>
              <a:rPr lang="en-US" altLang="pl-PL" dirty="0">
                <a:latin typeface="+mj-lt"/>
              </a:rPr>
              <a:t>ń</a:t>
            </a:r>
            <a:r>
              <a:rPr lang="pl-PL" altLang="pl-PL" dirty="0">
                <a:latin typeface="+mj-lt"/>
              </a:rPr>
              <a:t> i osiągnięcie co najmniej 80% zadeklarowanego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poziomu </a:t>
            </a:r>
            <a:r>
              <a:rPr lang="pl-PL" altLang="pl-PL" dirty="0">
                <a:latin typeface="+mj-lt"/>
              </a:rPr>
              <a:t>wskaźników</a:t>
            </a:r>
            <a:r>
              <a:rPr lang="pl-PL" altLang="pl-PL" dirty="0" smtClean="0">
                <a:latin typeface="+mj-lt"/>
              </a:rPr>
              <a:t>)</a:t>
            </a:r>
            <a:endParaRPr lang="pl-PL" altLang="pl-PL" dirty="0">
              <a:latin typeface="+mj-lt"/>
            </a:endParaRPr>
          </a:p>
        </p:txBody>
      </p:sp>
      <p:sp>
        <p:nvSpPr>
          <p:cNvPr id="9" name="pole tekstowe 12">
            <a:extLst>
              <a:ext uri="{FF2B5EF4-FFF2-40B4-BE49-F238E27FC236}">
                <a16:creationId xmlns="" xmlns:a16="http://schemas.microsoft.com/office/drawing/2014/main" id="{018C6D34-DFB4-4C59-B8CF-9F141648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975" y="192088"/>
            <a:ext cx="5753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latin typeface="Tw Cen MT" pitchFamily="34" charset="-18"/>
              </a:rPr>
              <a:t>PRIOTYTET 1A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290686" y="5378758"/>
            <a:ext cx="324853" cy="3075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83579" y="911225"/>
            <a:ext cx="624191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         Kto może uzyskać dotację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</a:p>
          <a:p>
            <a:pPr lvl="0"/>
            <a:endParaRPr lang="pl-PL" dirty="0" smtClean="0">
              <a:latin typeface="Tw Cen MT" panose="020B0602020104020603" pitchFamily="34" charset="-18"/>
            </a:endParaRPr>
          </a:p>
          <a:p>
            <a:pPr marL="7239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organizacje </a:t>
            </a:r>
            <a:r>
              <a:rPr lang="pl-PL" dirty="0">
                <a:latin typeface="+mj-lt"/>
              </a:rPr>
              <a:t>pozarządowe m.in. stowarzyszenia (w tym stowarzyszenia zwykłe) i fundacje, a także kluby sportowe działające w formie stowarzyszeń</a:t>
            </a:r>
            <a:r>
              <a:rPr lang="pl-PL" dirty="0" smtClean="0">
                <a:latin typeface="+mj-lt"/>
              </a:rPr>
              <a:t>;</a:t>
            </a:r>
          </a:p>
          <a:p>
            <a:pPr marL="7239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koła gospodyń wiejskich;</a:t>
            </a:r>
            <a:endParaRPr lang="pl-PL" dirty="0">
              <a:latin typeface="+mj-lt"/>
            </a:endParaRP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stowarzyszenia jednostek samorządu terytorialnego;</a:t>
            </a: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spółdzielnie socjalne;</a:t>
            </a: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spółki akcyjne i spółki z z.o.o. oraz kluby sportowe działające w formie spółki non profit.</a:t>
            </a:r>
            <a:endParaRPr lang="en-US" dirty="0">
              <a:latin typeface="+mj-lt"/>
            </a:endParaRPr>
          </a:p>
          <a:p>
            <a:pPr marL="438150" lvl="0">
              <a:lnSpc>
                <a:spcPct val="150000"/>
              </a:lnSpc>
              <a:buClr>
                <a:srgbClr val="C00000"/>
              </a:buClr>
            </a:pPr>
            <a:endParaRPr lang="pl-PL" dirty="0" smtClean="0">
              <a:latin typeface="+mj-lt"/>
            </a:endParaRPr>
          </a:p>
          <a:p>
            <a:pPr marL="438150" lvl="0">
              <a:lnSpc>
                <a:spcPct val="150000"/>
              </a:lnSpc>
              <a:buClr>
                <a:srgbClr val="C00000"/>
              </a:buClr>
            </a:pPr>
            <a:r>
              <a:rPr lang="pl-PL" dirty="0" smtClean="0">
                <a:latin typeface="+mj-lt"/>
              </a:rPr>
              <a:t>Podmioty </a:t>
            </a:r>
            <a:r>
              <a:rPr lang="pl-PL" dirty="0">
                <a:latin typeface="+mj-lt"/>
              </a:rPr>
              <a:t>uprawnione do aplikowania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 nie </a:t>
            </a:r>
            <a:r>
              <a:rPr lang="pl-PL" dirty="0">
                <a:latin typeface="+mj-lt"/>
              </a:rPr>
              <a:t>muszą posiadać</a:t>
            </a:r>
            <a:r>
              <a:rPr lang="en-US" dirty="0">
                <a:latin typeface="+mj-lt"/>
              </a:rPr>
              <a:t> </a:t>
            </a:r>
            <a:r>
              <a:rPr lang="pl-PL" dirty="0">
                <a:latin typeface="+mj-lt"/>
              </a:rPr>
              <a:t>statusu </a:t>
            </a:r>
            <a:r>
              <a:rPr lang="pl-PL" dirty="0" smtClean="0">
                <a:latin typeface="+mj-lt"/>
              </a:rPr>
              <a:t>organizacji </a:t>
            </a:r>
            <a:r>
              <a:rPr lang="pl-PL" dirty="0">
                <a:latin typeface="+mj-lt"/>
              </a:rPr>
              <a:t>pożytku publicznego (opp). </a:t>
            </a: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7691285" y="2151642"/>
            <a:ext cx="3749720" cy="2822649"/>
            <a:chOff x="-778947" y="2484617"/>
            <a:chExt cx="3749720" cy="2822649"/>
          </a:xfrm>
        </p:grpSpPr>
        <p:sp>
          <p:nvSpPr>
            <p:cNvPr id="4" name="Prostokąt 3"/>
            <p:cNvSpPr/>
            <p:nvPr/>
          </p:nvSpPr>
          <p:spPr>
            <a:xfrm>
              <a:off x="-778947" y="2484617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1117910" y="2484617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-778947" y="3923634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1117910" y="3923634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7" name="pole tekstowe 16"/>
          <p:cNvSpPr txBox="1"/>
          <p:nvPr/>
        </p:nvSpPr>
        <p:spPr>
          <a:xfrm>
            <a:off x="9588051" y="2102316"/>
            <a:ext cx="18529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Aktywne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społeczeństwo</a:t>
            </a:r>
            <a:endParaRPr lang="pl-PL" dirty="0">
              <a:latin typeface="+mj-lt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7546352" y="3501142"/>
            <a:ext cx="17485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Aktywni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obywatele</a:t>
            </a:r>
            <a:endParaRPr lang="pl-PL" dirty="0">
              <a:latin typeface="+mj-lt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9199650" y="3512474"/>
            <a:ext cx="218119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Silne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organizacje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pozarządowe</a:t>
            </a:r>
            <a:endParaRPr lang="pl-PL" dirty="0">
              <a:latin typeface="+mj-lt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9873419" y="2196124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2</a:t>
            </a:r>
            <a:endParaRPr lang="en-US" dirty="0">
              <a:latin typeface="+mj-lt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7984459" y="3610829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3</a:t>
            </a:r>
            <a:endParaRPr lang="en-US" dirty="0">
              <a:latin typeface="+mj-lt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9873419" y="3602691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</a:t>
            </a: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4</a:t>
            </a:r>
            <a:endParaRPr lang="en-US" dirty="0">
              <a:latin typeface="+mj-lt"/>
            </a:endParaRP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25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659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9" y="1225326"/>
            <a:ext cx="11631612" cy="52170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Priorytet 1a. Wsparcie działań misyjnych i rozwoju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instytucjonalnego</a:t>
            </a:r>
            <a:endParaRPr lang="pl-PL" alt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Rozliczenie przez rezultaty: 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Dotacja zostanie uznana za rozliczoną, jeżeli wszystkie działania zostały zrealizowane, a poziom osiągniętych wskaźników rezultatu (średnia arytmetyczna odnosząca do docelowych wartości wszystkich wskaźników, wskazanych we wniosku) wynosi co najmniej 80%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 przypadku, gdy wszystkie zaplanowane działania zostały zrealizowane, a wskaźniki rezultatu zostały osiągnięte na poziomie niższym niż 80%, NIW dokonuje analizy, której celem jest ustalenie możliwej do rozliczenia kwoty dotacji. 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W szczególności pod uwagę brany jest stosunek wartości dotacji do osiągniętych wskaźników rezultatu (średniej arytmetycznej wszystkich zaplanowanych do osiągnięcia wartości wskaźników w danym okresie rozliczeniowym)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 przypadku, gdy nie zostały zrealizowane wszystkie działania lub średnia procentowa wartości realizacji wskaźników wyniosła poniżej 50%, Dyrektor określa wysokość kwoty dotacji do zwrotu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Niewykorzystane środki muszą zostać zwrócone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700" dirty="0">
              <a:solidFill>
                <a:srgbClr val="C00000"/>
              </a:solidFill>
              <a:latin typeface="Tw Cen MT" panose="020B0602020104020603" pitchFamily="34" charset="-18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Wydatkowanie </a:t>
            </a: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środków: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Dopuszczalne poza granicami kraju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Wymagane ujęcie w księgach rachunkowych </a:t>
            </a:r>
            <a:r>
              <a:rPr lang="pl-PL" altLang="pl-PL" dirty="0" smtClean="0">
                <a:latin typeface="+mj-lt"/>
              </a:rPr>
              <a:t>Beneficjenta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</a:rPr>
              <a:t>Zakup środków trwałych (lub wartości niematerialnych i prawnych) do wartości 10 tys. zł</a:t>
            </a:r>
            <a:endParaRPr lang="pl-PL" altLang="pl-PL" dirty="0">
              <a:latin typeface="+mj-lt"/>
            </a:endParaRPr>
          </a:p>
        </p:txBody>
      </p:sp>
      <p:sp>
        <p:nvSpPr>
          <p:cNvPr id="11" name="pole tekstowe 12">
            <a:extLst>
              <a:ext uri="{FF2B5EF4-FFF2-40B4-BE49-F238E27FC236}">
                <a16:creationId xmlns="" xmlns:a16="http://schemas.microsoft.com/office/drawing/2014/main" id="{018C6D34-DFB4-4C59-B8CF-9F141648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974" y="192088"/>
            <a:ext cx="5753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  <a:latin typeface="Tw Cen MT" pitchFamily="34" charset="-18"/>
              </a:rPr>
              <a:t>PRIOTYTET 1A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pole tekstowe 21"/>
          <p:cNvSpPr txBox="1">
            <a:spLocks noChangeArrowheads="1"/>
          </p:cNvSpPr>
          <p:nvPr/>
        </p:nvSpPr>
        <p:spPr bwMode="auto">
          <a:xfrm>
            <a:off x="4774223" y="211138"/>
            <a:ext cx="70939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/>
            <a:r>
              <a:rPr lang="pl-PL" sz="2200" dirty="0" smtClean="0">
                <a:solidFill>
                  <a:srgbClr val="C00000"/>
                </a:solidFill>
                <a:latin typeface="Tw Cen MT" pitchFamily="34" charset="-18"/>
              </a:rPr>
              <a:t>KAPITAŁY ŻELAZNE</a:t>
            </a:r>
            <a:endParaRPr lang="en-US" sz="22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445816"/>
            <a:ext cx="10796647" cy="50411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18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2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. Kapitały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żelazne</a:t>
            </a:r>
          </a:p>
          <a:p>
            <a:pPr eaLnBrk="0" hangingPunct="0"/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zakłada wsparcie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rozwoju instytucjonalnego organizacji społeczeństwa obywatelskiego poprzez poprawę stabilności finansowej organizacji obywatelskich w wyniku budowania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kapitałów żelaznych.</a:t>
            </a:r>
          </a:p>
          <a:p>
            <a:pPr eaLnBrk="0" hangingPunct="0"/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Stanowiące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owoc filantropii indywidualnej i korporacyjnej, nienaruszalne,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bezpiecznie inwestowane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 zarządzane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sposób przejrzysty kapitały żelazne umożliwiają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realizację długofalowych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strategii wspierania celów społecznych.</a:t>
            </a:r>
            <a:endParaRPr lang="pl-PL" altLang="pl-PL" dirty="0" smtClean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eaLnBrk="0" hangingPunct="0"/>
            <a:endParaRPr lang="pl-PL" altLang="pl-PL" sz="1600" dirty="0" smtClean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Przeznaczenie dotacji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361950" lvl="0" indent="-3619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2a. Wsparcie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budowania początkowych kapitałów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żelaznych (dotacje operacyjne)</a:t>
            </a:r>
          </a:p>
          <a:p>
            <a:pPr marL="361950" lvl="0" indent="-3619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</a:rPr>
              <a:t>Priorytet 2b. Tworzenie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początkowych kapitałów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żelaznych</a:t>
            </a:r>
          </a:p>
          <a:p>
            <a:pPr marL="361950" lvl="0" indent="-3619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2c. Wsparcie rozbudowy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kapitałów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żelaznych</a:t>
            </a:r>
          </a:p>
          <a:p>
            <a:pPr lvl="0" eaLnBrk="0" hangingPunct="0">
              <a:buClr>
                <a:srgbClr val="C00000"/>
              </a:buClr>
            </a:pPr>
            <a:endParaRPr lang="pl-PL" dirty="0" smtClean="0">
              <a:solidFill>
                <a:prstClr val="black"/>
              </a:solidFill>
              <a:latin typeface="Calibri Light"/>
            </a:endParaRPr>
          </a:p>
          <a:p>
            <a:pPr lvl="0" eaLnBrk="0" hangingPunct="0">
              <a:buClr>
                <a:srgbClr val="C00000"/>
              </a:buClr>
            </a:pPr>
            <a:r>
              <a:rPr lang="pl-PL" dirty="0" smtClean="0">
                <a:solidFill>
                  <a:prstClr val="black"/>
                </a:solidFill>
                <a:latin typeface="Calibri Light"/>
              </a:rPr>
              <a:t>Zaplanowana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została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>możliwość dokapitalizowania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zarówno kapitałów żelaznych utworzonych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/>
            </a:r>
            <a:br>
              <a:rPr lang="pl-PL" dirty="0" smtClean="0">
                <a:solidFill>
                  <a:prstClr val="black"/>
                </a:solidFill>
                <a:latin typeface="Calibri Light"/>
              </a:rPr>
            </a:br>
            <a:r>
              <a:rPr lang="pl-PL" dirty="0" smtClean="0">
                <a:solidFill>
                  <a:prstClr val="black"/>
                </a:solidFill>
                <a:latin typeface="Calibri Light"/>
              </a:rPr>
              <a:t>w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wyniku wsparcia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>w ramach Programu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, jak również takich, które zostały zbudowane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/>
            </a:r>
            <a:br>
              <a:rPr lang="pl-PL" dirty="0" smtClean="0">
                <a:solidFill>
                  <a:prstClr val="black"/>
                </a:solidFill>
                <a:latin typeface="Calibri Light"/>
              </a:rPr>
            </a:br>
            <a:r>
              <a:rPr lang="pl-PL" dirty="0" smtClean="0">
                <a:solidFill>
                  <a:prstClr val="black"/>
                </a:solidFill>
                <a:latin typeface="Calibri Light"/>
              </a:rPr>
              <a:t>przy 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wykorzystaniu innych </a:t>
            </a:r>
            <a:r>
              <a:rPr lang="pl-PL" dirty="0" smtClean="0">
                <a:solidFill>
                  <a:prstClr val="black"/>
                </a:solidFill>
                <a:latin typeface="Calibri Light"/>
              </a:rPr>
              <a:t>źródeł finansowania</a:t>
            </a:r>
            <a:r>
              <a:rPr lang="pl-PL" dirty="0">
                <a:solidFill>
                  <a:prstClr val="black"/>
                </a:solidFill>
                <a:latin typeface="Calibri Light"/>
              </a:rPr>
              <a:t>.</a:t>
            </a:r>
            <a:endParaRPr lang="pl-PL" dirty="0" smtClean="0">
              <a:solidFill>
                <a:prstClr val="black"/>
              </a:solidFill>
              <a:latin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r>
              <a:rPr lang="pl-PL" altLang="pl-PL" dirty="0">
                <a:latin typeface="Calibri Light" pitchFamily="34" charset="0"/>
              </a:rPr>
              <a:t>Planowane uruchomienie priorytetu 2a. w 2019 r., środki będą </a:t>
            </a:r>
            <a:r>
              <a:rPr lang="pl-PL" altLang="pl-PL" dirty="0" smtClean="0">
                <a:latin typeface="Calibri Light" pitchFamily="34" charset="0"/>
              </a:rPr>
              <a:t>mogły zostać przeznaczone </a:t>
            </a:r>
            <a:r>
              <a:rPr lang="pl-PL" altLang="pl-PL" dirty="0">
                <a:latin typeface="Calibri Light" pitchFamily="34" charset="0"/>
              </a:rPr>
              <a:t>na </a:t>
            </a:r>
            <a:r>
              <a:rPr lang="pl-PL" altLang="pl-PL" dirty="0" smtClean="0">
                <a:latin typeface="Calibri Light" pitchFamily="34" charset="0"/>
              </a:rPr>
              <a:t>budowę </a:t>
            </a:r>
            <a:br>
              <a:rPr lang="pl-PL" altLang="pl-PL" dirty="0" smtClean="0">
                <a:latin typeface="Calibri Light" pitchFamily="34" charset="0"/>
              </a:rPr>
            </a:br>
            <a:r>
              <a:rPr lang="pl-PL" altLang="pl-PL" dirty="0" smtClean="0">
                <a:latin typeface="Calibri Light" pitchFamily="34" charset="0"/>
              </a:rPr>
              <a:t>zaplecza </a:t>
            </a:r>
            <a:r>
              <a:rPr lang="pl-PL" altLang="pl-PL" dirty="0">
                <a:latin typeface="Calibri Light" pitchFamily="34" charset="0"/>
              </a:rPr>
              <a:t>organizacyjnego, </a:t>
            </a:r>
            <a:r>
              <a:rPr lang="pl-PL" altLang="pl-PL" dirty="0" smtClean="0">
                <a:latin typeface="Calibri Light" pitchFamily="34" charset="0"/>
              </a:rPr>
              <a:t>opracowanie strategii </a:t>
            </a:r>
            <a:r>
              <a:rPr lang="pl-PL" altLang="pl-PL" dirty="0">
                <a:latin typeface="Calibri Light" pitchFamily="34" charset="0"/>
              </a:rPr>
              <a:t>i </a:t>
            </a:r>
            <a:r>
              <a:rPr lang="pl-PL" altLang="pl-PL" dirty="0" smtClean="0">
                <a:latin typeface="Calibri Light" pitchFamily="34" charset="0"/>
              </a:rPr>
              <a:t>zawiązanie koalicji </a:t>
            </a:r>
            <a:r>
              <a:rPr lang="pl-PL" altLang="pl-PL" dirty="0">
                <a:latin typeface="Calibri Light" pitchFamily="34" charset="0"/>
              </a:rPr>
              <a:t>na rzecz utworzenia </a:t>
            </a:r>
            <a:r>
              <a:rPr lang="pl-PL" altLang="pl-PL" dirty="0" smtClean="0">
                <a:latin typeface="Calibri Light" pitchFamily="34" charset="0"/>
              </a:rPr>
              <a:t/>
            </a:r>
            <a:br>
              <a:rPr lang="pl-PL" altLang="pl-PL" dirty="0" smtClean="0">
                <a:latin typeface="Calibri Light" pitchFamily="34" charset="0"/>
              </a:rPr>
            </a:br>
            <a:r>
              <a:rPr lang="pl-PL" altLang="pl-PL" dirty="0" smtClean="0">
                <a:latin typeface="Calibri Light" pitchFamily="34" charset="0"/>
              </a:rPr>
              <a:t>kapitału żelaznego</a:t>
            </a:r>
            <a:endParaRPr lang="pl-PL" altLang="pl-PL" dirty="0">
              <a:latin typeface="Calibri Light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pole tekstowe 21"/>
          <p:cNvSpPr txBox="1">
            <a:spLocks noChangeArrowheads="1"/>
          </p:cNvSpPr>
          <p:nvPr/>
        </p:nvSpPr>
        <p:spPr bwMode="auto">
          <a:xfrm>
            <a:off x="4774222" y="211138"/>
            <a:ext cx="71716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/>
            <a:r>
              <a:rPr lang="pl-PL" sz="2200" dirty="0" smtClean="0">
                <a:solidFill>
                  <a:srgbClr val="C00000"/>
                </a:solidFill>
                <a:latin typeface="Tw Cen MT" pitchFamily="34" charset="-18"/>
              </a:rPr>
              <a:t>ORGANIZACJE STRAŻNICZE I MEDIA OBYWATELSKIE</a:t>
            </a:r>
            <a:endParaRPr lang="en-US" sz="22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399779"/>
            <a:ext cx="9088617" cy="465375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3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. Rozwój instytucjonalny lokalnych organizacji strażniczych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/>
            </a:r>
            <a:b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</a:b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 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mediów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obywatelskich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1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Przedmiot wsparcia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eaLnBrk="0" hangingPunct="0"/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zakłada wsparcie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inicjatyw służących rozwojowi instytucjonalnemu oraz realizacji działań statutowych przez lokalne organizacje strażnicze i media obywatelskie, działające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na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rzecz tworzenia przestrzeni dla pluralistycznej debaty wokół istotnych spraw publicznych, monitorowania działań instytucji publicznych i prywatnych w duchu troski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dobro wspólne,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szczególności tam, gdzie podejmowane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są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decyzje lub stanowione jest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prawo</a:t>
            </a:r>
          </a:p>
          <a:p>
            <a:pPr eaLnBrk="0" hangingPunct="0"/>
            <a:endParaRPr lang="pl-PL" altLang="pl-PL" sz="1600" dirty="0" smtClean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Przeznaczenie dotacji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361950" lvl="0" indent="-3619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Wspieranie działań statutowych tych organizacji</a:t>
            </a:r>
          </a:p>
          <a:p>
            <a:pPr marL="361950" lvl="0" indent="-3619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ozwój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instytucjonalny organizacji, w tym: budowanie stabilnych podstaw ich dalszego funkcjonowania, tworzenie perspektywicznych planów działania i finansowania, podnoszenie standardów pracy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zarządzania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organizacją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pole tekstowe 21"/>
          <p:cNvSpPr txBox="1">
            <a:spLocks noChangeArrowheads="1"/>
          </p:cNvSpPr>
          <p:nvPr/>
        </p:nvSpPr>
        <p:spPr bwMode="auto">
          <a:xfrm>
            <a:off x="4774222" y="211138"/>
            <a:ext cx="71716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/>
            <a:r>
              <a:rPr lang="pl-PL" sz="2200" dirty="0" smtClean="0">
                <a:solidFill>
                  <a:srgbClr val="C00000"/>
                </a:solidFill>
                <a:latin typeface="Tw Cen MT" pitchFamily="34" charset="-18"/>
              </a:rPr>
              <a:t>ORGANIZACJE STRAŻNICZE I MEDIA OBYWATELSKIE</a:t>
            </a:r>
            <a:endParaRPr lang="en-US" sz="22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337469"/>
            <a:ext cx="9485432" cy="465375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3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. Rozwój instytucjonalny lokalnych organizacji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/>
            </a:r>
            <a:b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</a:b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strażniczych 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i mediów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obywatelskich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Dodatkowe wymogi dla wnioskodawców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eaLnBrk="0" hangingPunct="0">
              <a:spcAft>
                <a:spcPts val="600"/>
              </a:spcAft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ramach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priorytetu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 dotacje mogą ubiegać się wyłącznie następujące kategorie organizacji obywatelskich:</a:t>
            </a:r>
          </a:p>
          <a:p>
            <a:pPr marL="36195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Media </a:t>
            </a:r>
            <a:r>
              <a:rPr lang="pl-PL" altLang="pl-PL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obywatelskie </a:t>
            </a:r>
            <a:r>
              <a:rPr lang="pl-PL" altLang="pl-PL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– organizacje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prowadzące regularną działalność wydawniczą, których celem jest publikowanie treści ważnych z punktu widzenia społeczności lokalnej lub regionalnej, </a:t>
            </a:r>
            <a:b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a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dominujący obszar tematyczny zainteresowania wydawnictwa obejmuje wyłącznie poziom lokalny lub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regionalny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61950" indent="-361950" eaLnBrk="0" hangingPunct="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strażnicze – tj. organizacje, których celem jest obywatelska kontrola działań władz publicznych lub instytucji prywatnych oraz które systematycznie monitorują procesy legislacyjne, rzetelność, uczciwość i sprawność władz, a także wywieranie wpływu na rzecz osiągnięcia zmian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odniesieniu do zdiagnozowanych problemów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sferze publicznej, przy zachowaniu stałej dbałości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dokumentowanie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upowszechnianie informacji o prowadzonej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działalności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61363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6" y="1225326"/>
            <a:ext cx="11064067" cy="52170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</a:t>
            </a:r>
            <a:r>
              <a:rPr lang="en-US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3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.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Rozwój 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instytucjonalny lokalnych organizacji 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strażniczych 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i mediów obywatelskich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Przedmiot wsparcia: 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Wspieranie działań statutowych organizacji strażniczych i mediów obywatelskich 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Wspieranie rozwoju instytucjonalnego tych organizacji pozarządowych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Tryb naboru wniosków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latin typeface="+mj-lt"/>
              </a:rPr>
              <a:t>Otwarty konkurs </a:t>
            </a:r>
            <a:r>
              <a:rPr lang="pl-PL" altLang="pl-PL" dirty="0" smtClean="0">
                <a:latin typeface="+mj-lt"/>
              </a:rPr>
              <a:t>dotacyjny</a:t>
            </a:r>
            <a:endParaRPr lang="en-US" altLang="pl-PL" dirty="0" smtClean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Wartość i okres na jaki przyznawana jest dotacja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Minimalnie: 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2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0 tys. zł maksymalnie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2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00 tys. zł, na okres 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24 miesięcy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cs typeface="Calibri Light" panose="020F0302020204030204" pitchFamily="34" charset="0"/>
              </a:rPr>
              <a:t>Rozliczenie dotacji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dirty="0">
                <a:latin typeface="+mj-lt"/>
              </a:rPr>
              <a:t>Przez rezultaty </a:t>
            </a:r>
            <a:r>
              <a:rPr lang="pl-PL" altLang="pl-PL" dirty="0" smtClean="0">
                <a:latin typeface="+mj-lt"/>
              </a:rPr>
              <a:t>(realizacja wszystkich działa</a:t>
            </a:r>
            <a:r>
              <a:rPr lang="en-US" altLang="pl-PL" dirty="0" smtClean="0">
                <a:latin typeface="+mj-lt"/>
              </a:rPr>
              <a:t>ń</a:t>
            </a:r>
            <a:r>
              <a:rPr lang="pl-PL" altLang="pl-PL" dirty="0" smtClean="0">
                <a:latin typeface="+mj-lt"/>
              </a:rPr>
              <a:t> </a:t>
            </a:r>
            <a:r>
              <a:rPr lang="pl-PL" altLang="pl-PL" dirty="0">
                <a:latin typeface="+mj-lt"/>
              </a:rPr>
              <a:t>i </a:t>
            </a:r>
            <a:r>
              <a:rPr lang="pl-PL" altLang="pl-PL" dirty="0" smtClean="0">
                <a:latin typeface="+mj-lt"/>
              </a:rPr>
              <a:t>osiągnięcie co </a:t>
            </a:r>
            <a:r>
              <a:rPr lang="pl-PL" altLang="pl-PL" dirty="0">
                <a:latin typeface="+mj-lt"/>
              </a:rPr>
              <a:t>najmniej </a:t>
            </a:r>
            <a:r>
              <a:rPr lang="pl-PL" altLang="pl-PL" dirty="0" smtClean="0">
                <a:latin typeface="+mj-lt"/>
              </a:rPr>
              <a:t/>
            </a:r>
            <a:br>
              <a:rPr lang="pl-PL" altLang="pl-PL" dirty="0" smtClean="0">
                <a:latin typeface="+mj-lt"/>
              </a:rPr>
            </a:br>
            <a:r>
              <a:rPr lang="pl-PL" altLang="pl-PL" dirty="0" smtClean="0">
                <a:latin typeface="+mj-lt"/>
              </a:rPr>
              <a:t>80</a:t>
            </a:r>
            <a:r>
              <a:rPr lang="pl-PL" altLang="pl-PL" dirty="0">
                <a:latin typeface="+mj-lt"/>
              </a:rPr>
              <a:t>% zadeklarowanego poziomu wskaźników</a:t>
            </a:r>
            <a:r>
              <a:rPr lang="pl-PL" altLang="pl-PL" dirty="0" smtClean="0">
                <a:latin typeface="+mj-lt"/>
              </a:rPr>
              <a:t>)</a:t>
            </a:r>
            <a:endParaRPr lang="pl-PL" altLang="pl-PL" dirty="0">
              <a:latin typeface="+mj-lt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  <p:sp>
        <p:nvSpPr>
          <p:cNvPr id="11" name="pole tekstowe 21"/>
          <p:cNvSpPr txBox="1">
            <a:spLocks noChangeArrowheads="1"/>
          </p:cNvSpPr>
          <p:nvPr/>
        </p:nvSpPr>
        <p:spPr bwMode="auto">
          <a:xfrm>
            <a:off x="4774222" y="211138"/>
            <a:ext cx="71716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/>
            <a:r>
              <a:rPr lang="pl-PL" sz="2200" dirty="0" smtClean="0">
                <a:solidFill>
                  <a:srgbClr val="C00000"/>
                </a:solidFill>
                <a:latin typeface="Tw Cen MT" pitchFamily="34" charset="-18"/>
              </a:rPr>
              <a:t>ORGANIZACJE STRAŻNICZE I MEDIA OBYWATELSKIE</a:t>
            </a:r>
            <a:endParaRPr lang="en-US" sz="22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963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pole tekstowe 21"/>
          <p:cNvSpPr txBox="1">
            <a:spLocks noChangeArrowheads="1"/>
          </p:cNvSpPr>
          <p:nvPr/>
        </p:nvSpPr>
        <p:spPr bwMode="auto">
          <a:xfrm>
            <a:off x="4774223" y="211138"/>
            <a:ext cx="69059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/>
            <a:r>
              <a:rPr lang="pl-PL" sz="2200" dirty="0" smtClean="0">
                <a:solidFill>
                  <a:srgbClr val="C00000"/>
                </a:solidFill>
                <a:latin typeface="Tw Cen MT" pitchFamily="34" charset="-18"/>
              </a:rPr>
              <a:t>PROO – THINK TANKI</a:t>
            </a:r>
            <a:endParaRPr lang="en-US" sz="22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527468"/>
            <a:ext cx="9183507" cy="378719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4. Rozwój instytucjonalny </a:t>
            </a:r>
            <a:r>
              <a:rPr lang="pl-PL" altLang="pl-PL" sz="2400" dirty="0" err="1" smtClean="0">
                <a:solidFill>
                  <a:srgbClr val="C00000"/>
                </a:solidFill>
                <a:latin typeface="Tw Cen MT" panose="020B0602020104020603" pitchFamily="34" charset="-18"/>
              </a:rPr>
              <a:t>think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tanków obywatelskich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1000" dirty="0" smtClean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zakłada udzielanie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dotacji celowej na realizację zadania polegającego na wsparciu inicjatyw służących rozwojowi instytucjonalnemu think tanków – organizacji obywatelskich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profilu analityczno-badawczym, nie działających dla zysku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(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non-profit) i funkcjonujących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na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marginesie formalnych procesów politycznych (zarówno na poziomie ogólnopolskim,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jak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 regionalnym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)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0" eaLnBrk="0" hangingPunct="0"/>
            <a:endParaRPr lang="pl-PL" altLang="pl-PL" sz="1600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0"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Przeznaczenie dotacji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61950" lvl="0" indent="-3619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Wspieranie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działań statutowych organizacji sektora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pozarządowego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61950" lvl="0" indent="-3619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Rozwój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instytucjonalny organizacji, w tym: budowanie stabilnych podstaw ich dalszego funkcjonowania, tworzenie perspektywicznych planów działania i finansowania, podnoszenie standardów pracy i zarządzania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organizacją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85750" indent="-285750" defTabSz="180975" fontAlgn="ctr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dirty="0" smtClean="0">
              <a:solidFill>
                <a:prstClr val="black"/>
              </a:solidFill>
              <a:latin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7" y="1225326"/>
            <a:ext cx="9442301" cy="52170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Priorytet </a:t>
            </a:r>
            <a:r>
              <a:rPr lang="en-US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4</a:t>
            </a: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. 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Rozwój instytucjonalny </a:t>
            </a:r>
            <a:r>
              <a:rPr lang="pl-PL" altLang="pl-PL" sz="2400" dirty="0" err="1">
                <a:solidFill>
                  <a:srgbClr val="C00000"/>
                </a:solidFill>
                <a:latin typeface="Tw Cen MT" panose="020B0602020104020603" pitchFamily="34" charset="-18"/>
              </a:rPr>
              <a:t>think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tanków obywatelskich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1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Przedmiot wsparcia: </a:t>
            </a: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Wspieranie działań statutowych</a:t>
            </a:r>
            <a:r>
              <a:rPr lang="en-US" dirty="0" smtClean="0">
                <a:latin typeface="+mj-lt"/>
              </a:rPr>
              <a:t> think </a:t>
            </a:r>
            <a:r>
              <a:rPr lang="en-US" dirty="0" err="1" smtClean="0">
                <a:latin typeface="+mj-lt"/>
              </a:rPr>
              <a:t>tanków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obywatelskich</a:t>
            </a:r>
            <a:endParaRPr lang="en-US" dirty="0" smtClean="0">
              <a:latin typeface="+mj-lt"/>
            </a:endParaRP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Wspieranie rozwoju instytucjonalnego tych organizacji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Tryb naboru wniosków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latin typeface="+mj-lt"/>
              </a:rPr>
              <a:t>Otwarty konkurs </a:t>
            </a:r>
            <a:r>
              <a:rPr lang="pl-PL" altLang="pl-PL" dirty="0" smtClean="0">
                <a:latin typeface="+mj-lt"/>
              </a:rPr>
              <a:t>dotacyjny</a:t>
            </a:r>
            <a:endParaRPr lang="en-US" altLang="pl-PL" dirty="0" smtClean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Wartość i okres na jaki przyznawana jest dotacja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</a:t>
            </a:r>
            <a:r>
              <a:rPr lang="pl-PL" altLang="pl-PL" dirty="0" err="1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aksymalnie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3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00 tys. zł, na okres </a:t>
            </a:r>
            <a:r>
              <a:rPr lang="en-US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24 miesięcy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  <a:cs typeface="Calibri Light" panose="020F0302020204030204" pitchFamily="34" charset="0"/>
              </a:rPr>
              <a:t>Rozliczenie dotacji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dirty="0">
                <a:latin typeface="+mj-lt"/>
              </a:rPr>
              <a:t>Przez rezultaty </a:t>
            </a:r>
            <a:r>
              <a:rPr lang="pl-PL" altLang="pl-PL" dirty="0" smtClean="0">
                <a:latin typeface="+mj-lt"/>
              </a:rPr>
              <a:t>(realizacja wszystkich działa</a:t>
            </a:r>
            <a:r>
              <a:rPr lang="en-US" altLang="pl-PL" dirty="0" smtClean="0">
                <a:latin typeface="+mj-lt"/>
              </a:rPr>
              <a:t>ń</a:t>
            </a:r>
            <a:r>
              <a:rPr lang="pl-PL" altLang="pl-PL" dirty="0" smtClean="0">
                <a:latin typeface="+mj-lt"/>
              </a:rPr>
              <a:t> </a:t>
            </a:r>
            <a:r>
              <a:rPr lang="pl-PL" altLang="pl-PL" dirty="0">
                <a:latin typeface="+mj-lt"/>
              </a:rPr>
              <a:t>i </a:t>
            </a:r>
            <a:r>
              <a:rPr lang="pl-PL" altLang="pl-PL" dirty="0" smtClean="0">
                <a:latin typeface="+mj-lt"/>
              </a:rPr>
              <a:t>osiągnięcie co najmniej 80</a:t>
            </a:r>
            <a:r>
              <a:rPr lang="pl-PL" altLang="pl-PL" dirty="0">
                <a:latin typeface="+mj-lt"/>
              </a:rPr>
              <a:t>% zadeklarowanego poziomu wskaźników</a:t>
            </a:r>
            <a:r>
              <a:rPr lang="pl-PL" altLang="pl-PL" dirty="0" smtClean="0">
                <a:latin typeface="+mj-lt"/>
              </a:rPr>
              <a:t>)</a:t>
            </a:r>
            <a:endParaRPr lang="pl-PL" altLang="pl-PL" dirty="0">
              <a:latin typeface="+mj-lt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endParaRPr lang="pl-PL" altLang="pl-PL" dirty="0">
              <a:latin typeface="+mj-lt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  <p:sp>
        <p:nvSpPr>
          <p:cNvPr id="11" name="pole tekstowe 21"/>
          <p:cNvSpPr txBox="1">
            <a:spLocks noChangeArrowheads="1"/>
          </p:cNvSpPr>
          <p:nvPr/>
        </p:nvSpPr>
        <p:spPr bwMode="auto">
          <a:xfrm>
            <a:off x="4774223" y="211138"/>
            <a:ext cx="69059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/>
            <a:r>
              <a:rPr lang="pl-PL" sz="2200" dirty="0" smtClean="0">
                <a:solidFill>
                  <a:srgbClr val="C00000"/>
                </a:solidFill>
                <a:latin typeface="Tw Cen MT" pitchFamily="34" charset="-18"/>
              </a:rPr>
              <a:t>PROO – THINK TANKI</a:t>
            </a:r>
            <a:endParaRPr lang="en-US" sz="22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909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8958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337469"/>
            <a:ext cx="10967081" cy="50411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Priorytet 5. Wsparcie doraźne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Przedmiot wsparcia</a:t>
            </a:r>
          </a:p>
          <a:p>
            <a:pPr eaLnBrk="0" hangingPunct="0"/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Priorytet zakłada udzielanie dotacji celowej na realizację zadania polegającego na wsparciu organizacji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społeczeństwa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obywatelskiego, które znalazły się w sytuacji mogącej istotnie ograniczać realizację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ich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celów statutowych i działalności programowej. </a:t>
            </a:r>
          </a:p>
          <a:p>
            <a:pPr eaLnBrk="0" hangingPunct="0"/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Przewidziano również wsparcie dla organizacji, które z powodu braku środków finansowych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nie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mogą uczestniczyć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ważnych wydarzeniach życia publicznego o charakterze ponadlokalnym. </a:t>
            </a:r>
          </a:p>
          <a:p>
            <a:pPr eaLnBrk="0" hangingPunct="0"/>
            <a:endParaRPr lang="pl-PL" altLang="pl-PL" sz="1200" dirty="0">
              <a:latin typeface="Tw Cen MT" panose="020B0602020104020603" pitchFamily="34" charset="-18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0" eaLnBrk="0" hangingPunct="0"/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Przeznaczenie dotacji</a:t>
            </a:r>
          </a:p>
          <a:p>
            <a:pPr marL="285750" lvl="0" indent="-2857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sz="16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Po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krycie wydatków wynikających z nagłych potrzeb organizacji powstałych w wyniku wystąpienia nieprzewidzianych sytuacji i zdarzeń mogących mieć istotny wpływ na skuteczność działania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organizacji i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realizacji jej celów statutowych (np. awarii sprzętu, zniszczeń obiektów, innych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zdarzeń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losowych).</a:t>
            </a:r>
          </a:p>
          <a:p>
            <a:pPr marL="285750" lvl="0" indent="-285750" ea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Pokrycie kosztów uczestnictwa przedstawicieli organizacji w wydarzeniach z życia publicznego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charakterze ogólnopolskim, ponadregionalnym, a także międzynarodowym, istotnych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zarówno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z punktu widzenia sektora pozarządowego lub związanych z branżą, </a:t>
            </a: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altLang="pl-PL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której działa dana organizacja.</a:t>
            </a:r>
          </a:p>
          <a:p>
            <a:pPr marL="285750" indent="-285750" defTabSz="180975" fontAlgn="ctr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dirty="0">
              <a:solidFill>
                <a:prstClr val="black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  <p:sp>
        <p:nvSpPr>
          <p:cNvPr id="10" name="pole tekstowe 12">
            <a:extLst>
              <a:ext uri="{FF2B5EF4-FFF2-40B4-BE49-F238E27FC236}">
                <a16:creationId xmlns="" xmlns:a16="http://schemas.microsoft.com/office/drawing/2014/main" id="{7B3D002B-6506-438B-A8BA-48AE353E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621" y="236066"/>
            <a:ext cx="454854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WSPARCIE DORAŹNE</a:t>
            </a:r>
            <a:endParaRPr lang="pl-PL" alt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8" y="1225326"/>
            <a:ext cx="11631613" cy="52170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Priorytet </a:t>
            </a:r>
            <a:r>
              <a:rPr lang="en-US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5</a:t>
            </a:r>
            <a:r>
              <a:rPr lang="pl-PL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. </a:t>
            </a:r>
            <a:r>
              <a:rPr lang="en-US" altLang="pl-PL" sz="2400" dirty="0" err="1">
                <a:solidFill>
                  <a:srgbClr val="C00000"/>
                </a:solidFill>
                <a:latin typeface="Tw Cen MT" panose="020B0602020104020603" pitchFamily="34" charset="-18"/>
              </a:rPr>
              <a:t>Wsparcie</a:t>
            </a:r>
            <a:r>
              <a:rPr lang="en-US" alt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</a:t>
            </a:r>
            <a:r>
              <a:rPr lang="en-US" altLang="pl-PL" sz="2400" dirty="0" err="1">
                <a:solidFill>
                  <a:srgbClr val="C00000"/>
                </a:solidFill>
                <a:latin typeface="Tw Cen MT" panose="020B0602020104020603" pitchFamily="34" charset="-18"/>
              </a:rPr>
              <a:t>doraźne</a:t>
            </a:r>
            <a:endParaRPr lang="pl-PL" alt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l-PL" altLang="pl-PL" sz="400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Przedmiot </a:t>
            </a:r>
            <a:r>
              <a:rPr lang="pl-PL" alt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wsparcia</a:t>
            </a:r>
            <a:endParaRPr lang="pl-PL" alt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Pokrycie wydatków wynikających z nagłych potrzeb organizacji powstałych w wyniku wystąpienia nieprzewidzianych sytuacji i zdarzeń mogących mieć istotny wpływ na skuteczność działania organizacji – „POMOC DORAŹNA”</a:t>
            </a:r>
            <a:endParaRPr lang="en-US" dirty="0">
              <a:latin typeface="+mj-lt"/>
            </a:endParaRPr>
          </a:p>
          <a:p>
            <a:pPr marL="2857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Pokrycie kosztów uczestnictwa przedstawicieli organizacji w wydarzeniach z życia publicznego o charakterze ogólnopolskim, ponadregionalnym, a także międzynarodowym – „ŻYCIE PUBLICZNE”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Tryb naboru wniosków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dirty="0">
                <a:latin typeface="+mj-lt"/>
              </a:rPr>
              <a:t>Otwarty konkurs dotacyjny w formule uproszczonej, realizowany w trybie ciągłym („szybka ścieżka”)</a:t>
            </a:r>
            <a:endParaRPr lang="en-US" altLang="pl-PL" dirty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ea typeface="Calibri" panose="020F0502020204030204" pitchFamily="34" charset="0"/>
                <a:cs typeface="Calibri Light" panose="020F0302020204030204" pitchFamily="34" charset="0"/>
              </a:rPr>
              <a:t>Wartość i okres na jaki przyznawana jest dotacja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en-US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M</a:t>
            </a:r>
            <a:r>
              <a:rPr lang="pl-PL" altLang="pl-PL" dirty="0" err="1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aksymalnie</a:t>
            </a:r>
            <a:r>
              <a:rPr lang="en-US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1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0 tys. zł, na okres </a:t>
            </a:r>
            <a:r>
              <a:rPr lang="en-US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do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3</a:t>
            </a:r>
            <a:r>
              <a:rPr lang="pl-PL" altLang="pl-PL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miesięcy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altLang="pl-PL" sz="2000" dirty="0">
                <a:solidFill>
                  <a:srgbClr val="C00000"/>
                </a:solidFill>
                <a:latin typeface="Tw Cen MT" panose="020B0602020104020603" pitchFamily="34" charset="-18"/>
                <a:cs typeface="Calibri Light" panose="020F0302020204030204" pitchFamily="34" charset="0"/>
              </a:rPr>
              <a:t>Rozliczenie dotacji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pl-PL" dirty="0">
                <a:latin typeface="+mj-lt"/>
              </a:rPr>
              <a:t>R</a:t>
            </a:r>
            <a:r>
              <a:rPr lang="pl-PL" altLang="pl-PL" dirty="0" err="1">
                <a:latin typeface="+mj-lt"/>
              </a:rPr>
              <a:t>ealizacja</a:t>
            </a:r>
            <a:r>
              <a:rPr lang="pl-PL" altLang="pl-PL" dirty="0">
                <a:latin typeface="+mj-lt"/>
              </a:rPr>
              <a:t> wszystkich </a:t>
            </a:r>
            <a:r>
              <a:rPr lang="en-US" altLang="pl-PL" dirty="0" err="1">
                <a:latin typeface="+mj-lt"/>
              </a:rPr>
              <a:t>zaplanowanych</a:t>
            </a:r>
            <a:r>
              <a:rPr lang="en-US" altLang="pl-PL" dirty="0">
                <a:latin typeface="+mj-lt"/>
              </a:rPr>
              <a:t> </a:t>
            </a:r>
            <a:r>
              <a:rPr lang="pl-PL" altLang="pl-PL" dirty="0">
                <a:latin typeface="+mj-lt"/>
              </a:rPr>
              <a:t>działa</a:t>
            </a:r>
            <a:r>
              <a:rPr lang="en-US" altLang="pl-PL" dirty="0" smtClean="0">
                <a:latin typeface="+mj-lt"/>
              </a:rPr>
              <a:t>ń</a:t>
            </a:r>
            <a:endParaRPr lang="pl-PL" altLang="pl-PL" dirty="0">
              <a:latin typeface="+mj-lt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</p:spPr>
      </p:pic>
      <p:sp>
        <p:nvSpPr>
          <p:cNvPr id="11" name="pole tekstowe 12">
            <a:extLst>
              <a:ext uri="{FF2B5EF4-FFF2-40B4-BE49-F238E27FC236}">
                <a16:creationId xmlns="" xmlns:a16="http://schemas.microsoft.com/office/drawing/2014/main" id="{7B3D002B-6506-438B-A8BA-48AE353E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621" y="236066"/>
            <a:ext cx="454854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WSPARCIE DORAŹNE</a:t>
            </a:r>
            <a:endParaRPr lang="pl-PL" altLang="pl-PL" sz="2400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10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8958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27912" y="1337469"/>
            <a:ext cx="10767320" cy="50411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alt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Ramowe kryteria oceny merytorycznej wniosków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Adekwatność </a:t>
            </a:r>
            <a:r>
              <a:rPr lang="pl-PL" dirty="0">
                <a:latin typeface="+mj-lt"/>
              </a:rPr>
              <a:t>wniosku w odniesieniu do celów Programu (celu głównego Programu i celów szczegółowych</a:t>
            </a:r>
            <a:r>
              <a:rPr lang="en-US" dirty="0">
                <a:latin typeface="+mj-lt"/>
              </a:rPr>
              <a:t>)</a:t>
            </a:r>
            <a:r>
              <a:rPr lang="pl-PL" dirty="0">
                <a:latin typeface="+mj-lt"/>
              </a:rPr>
              <a:t>, 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w tym identyfikacja problemów i potrzeb organizacji oraz jej </a:t>
            </a:r>
            <a:r>
              <a:rPr lang="pl-PL" dirty="0" smtClean="0">
                <a:latin typeface="+mj-lt"/>
              </a:rPr>
              <a:t>interesariuszy</a:t>
            </a:r>
            <a:endParaRPr lang="en-US" dirty="0">
              <a:latin typeface="+mj-lt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  <a:ea typeface="Calibri" panose="020F0502020204030204" pitchFamily="34" charset="0"/>
              </a:rPr>
              <a:t>Jakość zaplanowanych działań w odniesieniu do zidentyfikowanych przez organizację potrzeb, plan działań obejmuje rozwój instytucjonalny w powiązaniu z realizacją celów i działań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>misyjnych</a:t>
            </a:r>
            <a:endParaRPr lang="en-US" dirty="0">
              <a:latin typeface="+mj-lt"/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  <a:ea typeface="Calibri" panose="020F0502020204030204" pitchFamily="34" charset="0"/>
              </a:rPr>
              <a:t>Wpływ działań zawartych we wniosku na interesariuszy, organizację (Wnioskodawcę i ew. grupę partnerską) </a:t>
            </a:r>
            <a:br>
              <a:rPr lang="pl-PL" dirty="0">
                <a:latin typeface="+mj-lt"/>
                <a:ea typeface="Calibri" panose="020F0502020204030204" pitchFamily="34" charset="0"/>
              </a:rPr>
            </a:br>
            <a:r>
              <a:rPr lang="pl-PL" dirty="0">
                <a:latin typeface="+mj-lt"/>
                <a:ea typeface="Calibri" panose="020F0502020204030204" pitchFamily="34" charset="0"/>
              </a:rPr>
              <a:t>oraz jej otoczenie (zasięg i znaczenie wpływu działań z punktu widzenia rozwoju instytucjonalnego Wnioskodawcy, interesariuszy, otoczenia, spójność działań i rezultatów, jakość wskaźników rezultatu, zaproponowanych metod pomiaru ich osiągnięcia, plan utrzymania trwałości rezultatów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>)</a:t>
            </a:r>
            <a:endParaRPr lang="en-US" dirty="0">
              <a:latin typeface="+mj-lt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  <a:ea typeface="Calibri" panose="020F0502020204030204" pitchFamily="34" charset="0"/>
              </a:rPr>
              <a:t>Możliwość (wykonalność) realizacji działań zaplanowanych we wniosku (w grupie partnerskiej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/>
            </a:r>
            <a:br>
              <a:rPr lang="pl-PL" dirty="0" smtClean="0">
                <a:latin typeface="+mj-lt"/>
                <a:ea typeface="Calibri" panose="020F0502020204030204" pitchFamily="34" charset="0"/>
              </a:rPr>
            </a:br>
            <a:r>
              <a:rPr lang="pl-PL" dirty="0" smtClean="0">
                <a:latin typeface="+mj-lt"/>
                <a:ea typeface="Calibri" panose="020F0502020204030204" pitchFamily="34" charset="0"/>
              </a:rPr>
              <a:t>z </a:t>
            </a:r>
            <a:r>
              <a:rPr lang="pl-PL" dirty="0">
                <a:latin typeface="+mj-lt"/>
                <a:ea typeface="Calibri" panose="020F0502020204030204" pitchFamily="34" charset="0"/>
              </a:rPr>
              <a:t>uwzględnieniem doświadczenia jej członków) – potencjał kadrowy, techniczny, ekonomiczny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/>
            </a:r>
            <a:br>
              <a:rPr lang="pl-PL" dirty="0" smtClean="0">
                <a:latin typeface="+mj-lt"/>
                <a:ea typeface="Calibri" panose="020F0502020204030204" pitchFamily="34" charset="0"/>
              </a:rPr>
            </a:br>
            <a:r>
              <a:rPr lang="pl-PL" dirty="0" smtClean="0">
                <a:latin typeface="+mj-lt"/>
                <a:ea typeface="Calibri" panose="020F0502020204030204" pitchFamily="34" charset="0"/>
              </a:rPr>
              <a:t>Wnioskodawcy</a:t>
            </a:r>
            <a:r>
              <a:rPr lang="pl-PL" dirty="0">
                <a:latin typeface="+mj-lt"/>
                <a:ea typeface="Calibri" panose="020F0502020204030204" pitchFamily="34" charset="0"/>
              </a:rPr>
              <a:t>, doświadczenie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>w </a:t>
            </a:r>
            <a:r>
              <a:rPr lang="pl-PL" dirty="0">
                <a:latin typeface="+mj-lt"/>
                <a:ea typeface="Calibri" panose="020F0502020204030204" pitchFamily="34" charset="0"/>
              </a:rPr>
              <a:t>działalności opisanej we wniosku, adekwatność sposobu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/>
            </a:r>
            <a:br>
              <a:rPr lang="pl-PL" dirty="0" smtClean="0">
                <a:latin typeface="+mj-lt"/>
                <a:ea typeface="Calibri" panose="020F0502020204030204" pitchFamily="34" charset="0"/>
              </a:rPr>
            </a:br>
            <a:r>
              <a:rPr lang="pl-PL" dirty="0" smtClean="0">
                <a:latin typeface="+mj-lt"/>
                <a:ea typeface="Calibri" panose="020F0502020204030204" pitchFamily="34" charset="0"/>
              </a:rPr>
              <a:t>zarządzania </a:t>
            </a:r>
            <a:r>
              <a:rPr lang="pl-PL" dirty="0">
                <a:latin typeface="+mj-lt"/>
                <a:ea typeface="Calibri" panose="020F0502020204030204" pitchFamily="34" charset="0"/>
              </a:rPr>
              <a:t>realizacją zaplanowanych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>działań</a:t>
            </a:r>
            <a:endParaRPr lang="en-US" dirty="0">
              <a:latin typeface="+mj-lt"/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  <a:ea typeface="Calibri" panose="020F0502020204030204" pitchFamily="34" charset="0"/>
              </a:rPr>
              <a:t>Zasadność planowanych wydatków w stosunku do rezultatów i zakresu działań,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/>
            </a:r>
            <a:br>
              <a:rPr lang="pl-PL" dirty="0" smtClean="0">
                <a:latin typeface="+mj-lt"/>
                <a:ea typeface="Calibri" panose="020F0502020204030204" pitchFamily="34" charset="0"/>
              </a:rPr>
            </a:br>
            <a:r>
              <a:rPr lang="pl-PL" dirty="0" smtClean="0">
                <a:latin typeface="+mj-lt"/>
                <a:ea typeface="Calibri" panose="020F0502020204030204" pitchFamily="34" charset="0"/>
              </a:rPr>
              <a:t>które </a:t>
            </a:r>
            <a:r>
              <a:rPr lang="pl-PL" dirty="0">
                <a:latin typeface="+mj-lt"/>
                <a:ea typeface="Calibri" panose="020F0502020204030204" pitchFamily="34" charset="0"/>
              </a:rPr>
              <a:t>obejmuje </a:t>
            </a:r>
            <a:r>
              <a:rPr lang="pl-PL" dirty="0" smtClean="0">
                <a:latin typeface="+mj-lt"/>
                <a:ea typeface="Calibri" panose="020F0502020204030204" pitchFamily="34" charset="0"/>
              </a:rPr>
              <a:t>wniosek</a:t>
            </a:r>
            <a:endParaRPr lang="pl-PL" altLang="pl-PL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85750" indent="-285750" defTabSz="180975" fontAlgn="ctr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dirty="0">
              <a:solidFill>
                <a:prstClr val="black"/>
              </a:solidFill>
              <a:latin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  <p:sp>
        <p:nvSpPr>
          <p:cNvPr id="10" name="pole tekstowe 12">
            <a:extLst>
              <a:ext uri="{FF2B5EF4-FFF2-40B4-BE49-F238E27FC236}">
                <a16:creationId xmlns="" xmlns:a16="http://schemas.microsoft.com/office/drawing/2014/main" id="{35FAFD83-8A06-4076-B4CB-14BDA7AB2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246" y="180884"/>
            <a:ext cx="2941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KRYTERIA OCENY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10722028" y="4847297"/>
            <a:ext cx="1229310" cy="13677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999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Kto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MOŻE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uzyskać dotację?</a:t>
            </a:r>
            <a:endParaRPr lang="pl-PL" sz="2000" b="1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buClr>
                <a:srgbClr val="C00000"/>
              </a:buClr>
            </a:pPr>
            <a:endParaRPr lang="pl-PL" b="1" dirty="0" smtClean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b="1" dirty="0">
                <a:latin typeface="+mj-lt"/>
              </a:rPr>
              <a:t>Jedna</a:t>
            </a:r>
            <a:r>
              <a:rPr lang="pl-PL" sz="2000" dirty="0">
                <a:latin typeface="+mj-lt"/>
              </a:rPr>
              <a:t> organizacja może złożyć </a:t>
            </a:r>
            <a:r>
              <a:rPr lang="pl-PL" sz="2000" b="1" dirty="0">
                <a:latin typeface="+mj-lt"/>
              </a:rPr>
              <a:t>tylko</a:t>
            </a:r>
            <a:r>
              <a:rPr lang="pl-PL" sz="2000" dirty="0">
                <a:latin typeface="+mj-lt"/>
              </a:rPr>
              <a:t> </a:t>
            </a:r>
            <a:r>
              <a:rPr lang="pl-PL" sz="2000" b="1" dirty="0">
                <a:latin typeface="+mj-lt"/>
              </a:rPr>
              <a:t>jedną</a:t>
            </a:r>
            <a:r>
              <a:rPr lang="pl-PL" sz="2000" dirty="0">
                <a:latin typeface="+mj-lt"/>
              </a:rPr>
              <a:t> Ofertę!</a:t>
            </a: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W przypadku organizacji, których </a:t>
            </a:r>
            <a:r>
              <a:rPr lang="pl-PL" sz="2000" b="1" dirty="0">
                <a:latin typeface="+mj-lt"/>
              </a:rPr>
              <a:t>oddziały terenowe/okręgowe nie posiadają osobowości prawnej</a:t>
            </a:r>
            <a:r>
              <a:rPr lang="pl-PL" sz="2000" dirty="0">
                <a:latin typeface="+mj-lt"/>
              </a:rPr>
              <a:t>, oddziały te mogą składać oferty w ramach niniejszego konkursu, po uzyskaniu zgody jednostki macierzystej tj. pełnomocnictwa szczególnego do działania w ramach niniejszego konkursu, w imieniu tej jednostki.</a:t>
            </a: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Złożenie oferty przez oddział terenowy nieposiadający osobowości prawnej nie wyczerpuje limitu 1 oferty jednostki macierzystej (zarządu głównego) lub pozostałych oddziałów terenowych. </a:t>
            </a: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Jednakże w ramach jednej osobowości prawnej oddziały terenowe mogą złożyć maksymalnie 2 dodatkowe oferty. </a:t>
            </a:r>
            <a:endParaRPr lang="pl-PL" sz="2000" dirty="0" smtClean="0">
              <a:latin typeface="+mj-lt"/>
            </a:endParaRP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400" u="sng" dirty="0" smtClean="0">
                <a:latin typeface="+mj-lt"/>
              </a:rPr>
              <a:t>1 (zarząd główny) + 2 (oddziały terenowe nieposiadające osobowości prawnej)</a:t>
            </a:r>
            <a:endParaRPr lang="pl-PL" sz="2400" u="sng" dirty="0">
              <a:latin typeface="+mj-lt"/>
            </a:endParaRPr>
          </a:p>
          <a:p>
            <a:pPr lvl="0">
              <a:buClr>
                <a:srgbClr val="C00000"/>
              </a:buClr>
            </a:pPr>
            <a:endParaRPr lang="pl-PL" sz="2000" b="1" dirty="0" smtClean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103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8958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31747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tekstu 3"/>
          <p:cNvSpPr txBox="1">
            <a:spLocks/>
          </p:cNvSpPr>
          <p:nvPr/>
        </p:nvSpPr>
        <p:spPr>
          <a:xfrm>
            <a:off x="236537" y="1337469"/>
            <a:ext cx="11631614" cy="50411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36537" y="1216818"/>
          <a:ext cx="11592000" cy="4998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08000">
                  <a:extLst>
                    <a:ext uri="{9D8B030D-6E8A-4147-A177-3AD203B41FA5}">
                      <a16:colId xmlns="" xmlns:a16="http://schemas.microsoft.com/office/drawing/2014/main" val="390439660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4232090920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3745682833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1722621532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2455303726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2383913933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1568172359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4251349178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3533521289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1582109576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840263094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969580366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1516706882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1536502128"/>
                    </a:ext>
                  </a:extLst>
                </a:gridCol>
              </a:tblGrid>
              <a:tr h="295673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Programu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Środki na realizację Programu w kolejnych latach w mln zł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5054008"/>
                  </a:ext>
                </a:extLst>
              </a:tr>
              <a:tr h="3828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2018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2019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2021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2022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2023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2024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2027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2028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2029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2030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21700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1a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Wsparcie działań misyjnych i rozwoju instytucjonalnego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29,7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27,9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27,9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25,65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25,65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25,65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22,5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21,6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21,6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304045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1b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Dotacje na wkład własny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0802493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2a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Dotacje operacyjne na wsparcie budowy początkowych kapitałów żelaznych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4,5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4,5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552401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2b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Dofinansowanie początkowych kapitałów żelaznych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2,25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147299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2c	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Dofinansowanie rozbudowy kapitałów żelaznych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0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0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3,15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3,15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77538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3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Rozwój instytucjonalny lokalnych organizacji strażniczych i mediów obywatelskich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935608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4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Rozwój instytucjonalny think tanków obywatelskich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3,6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3,6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151602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5</a:t>
                      </a:r>
                      <a:br>
                        <a:rPr lang="pl-PL" sz="1300" dirty="0">
                          <a:effectLst/>
                          <a:latin typeface="+mj-lt"/>
                        </a:rPr>
                      </a:br>
                      <a:r>
                        <a:rPr lang="pl-PL" sz="1300" dirty="0">
                          <a:effectLst/>
                          <a:latin typeface="+mj-lt"/>
                        </a:rPr>
                        <a:t>Wsparcie doraźne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607015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Priorytet 6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2315" algn="l"/>
                        </a:tabLs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Pomoc techniczna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1,8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1,8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60956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j-lt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+mj-lt"/>
                        </a:rPr>
                        <a:t>Razem</a:t>
                      </a:r>
                      <a:endParaRPr lang="pl-PL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  <a:latin typeface="+mj-lt"/>
                        </a:rPr>
                        <a:t>45</a:t>
                      </a:r>
                      <a:endParaRPr lang="pl-PL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+mj-lt"/>
                        </a:rPr>
                        <a:t>45</a:t>
                      </a:r>
                      <a:endParaRPr lang="pl-PL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29" marR="41829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4025524"/>
                  </a:ext>
                </a:extLst>
              </a:tr>
            </a:tbl>
          </a:graphicData>
        </a:graphic>
      </p:graphicFrame>
      <p:sp>
        <p:nvSpPr>
          <p:cNvPr id="10" name="pole tekstowe 12">
            <a:extLst>
              <a:ext uri="{FF2B5EF4-FFF2-40B4-BE49-F238E27FC236}">
                <a16:creationId xmlns="" xmlns:a16="http://schemas.microsoft.com/office/drawing/2014/main" id="{9B3996CF-A254-499F-BABB-4ED8A2F05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3" y="192088"/>
            <a:ext cx="5081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ŚRODKI FINANSOWE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656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>
            <a:off x="3807967" y="0"/>
            <a:ext cx="840251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47106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48" y="3233318"/>
            <a:ext cx="222885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3502025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47108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az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8380" y="5459568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0"/>
          <p:cNvSpPr txBox="1">
            <a:spLocks noChangeArrowheads="1"/>
          </p:cNvSpPr>
          <p:nvPr/>
        </p:nvSpPr>
        <p:spPr bwMode="auto">
          <a:xfrm>
            <a:off x="2377587" y="6134069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16" name="Obraz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074" y="5452329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pole tekstowe 11"/>
          <p:cNvSpPr txBox="1">
            <a:spLocks noChangeArrowheads="1"/>
          </p:cNvSpPr>
          <p:nvPr/>
        </p:nvSpPr>
        <p:spPr bwMode="auto">
          <a:xfrm>
            <a:off x="0" y="6147743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637" y="5679599"/>
            <a:ext cx="308066" cy="252253"/>
          </a:xfrm>
          <a:prstGeom prst="rect">
            <a:avLst/>
          </a:prstGeom>
        </p:spPr>
      </p:pic>
      <p:sp>
        <p:nvSpPr>
          <p:cNvPr id="19" name="pole tekstowe 10"/>
          <p:cNvSpPr txBox="1">
            <a:spLocks noChangeArrowheads="1"/>
          </p:cNvSpPr>
          <p:nvPr/>
        </p:nvSpPr>
        <p:spPr bwMode="auto">
          <a:xfrm>
            <a:off x="1378118" y="6134069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sp>
        <p:nvSpPr>
          <p:cNvPr id="20" name="Owal 19"/>
          <p:cNvSpPr/>
          <p:nvPr/>
        </p:nvSpPr>
        <p:spPr>
          <a:xfrm>
            <a:off x="1551051" y="5516566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ymbol zastępczy tekstu 3"/>
          <p:cNvSpPr txBox="1">
            <a:spLocks/>
          </p:cNvSpPr>
          <p:nvPr/>
        </p:nvSpPr>
        <p:spPr>
          <a:xfrm>
            <a:off x="4395801" y="1026695"/>
            <a:ext cx="5717397" cy="490515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Źródła informacji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endParaRPr lang="en-US" altLang="pl-PL" sz="2400" dirty="0" smtClean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endParaRPr lang="en-US" altLang="pl-PL" sz="2400" dirty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endParaRPr lang="en-US" altLang="pl-PL" sz="2400" dirty="0" smtClean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altLang="pl-PL" sz="2400" dirty="0" smtClean="0">
                <a:latin typeface="+mj-lt"/>
              </a:rPr>
              <a:t>Biuro </a:t>
            </a:r>
            <a:r>
              <a:rPr lang="pl-PL" altLang="pl-PL" sz="2400" dirty="0">
                <a:latin typeface="+mj-lt"/>
              </a:rPr>
              <a:t>Programów Wspierania Rozwoju Społeczeństwa Obywatelskiego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Wingdings 2" panose="05020102010507070707" pitchFamily="18" charset="2"/>
              <a:buChar char="'"/>
            </a:pPr>
            <a:r>
              <a:rPr lang="pl-PL" altLang="pl-PL" sz="2400" dirty="0" smtClean="0">
                <a:latin typeface="+mj-lt"/>
              </a:rPr>
              <a:t>885 </a:t>
            </a:r>
            <a:r>
              <a:rPr lang="pl-PL" altLang="pl-PL" sz="2400" dirty="0">
                <a:latin typeface="+mj-lt"/>
              </a:rPr>
              <a:t>221 </a:t>
            </a:r>
            <a:r>
              <a:rPr lang="pl-PL" altLang="pl-PL" sz="2400" dirty="0" smtClean="0">
                <a:latin typeface="+mj-lt"/>
              </a:rPr>
              <a:t>531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Webdings" panose="05030102010509060703" pitchFamily="18" charset="2"/>
              <a:buChar char=""/>
            </a:pPr>
            <a:r>
              <a:rPr lang="pl-PL" altLang="pl-PL" sz="2400" dirty="0" smtClean="0">
                <a:latin typeface="+mj-lt"/>
                <a:hlinkClick r:id="rId7"/>
              </a:rPr>
              <a:t>proo@niw.gov.pl</a:t>
            </a:r>
            <a:endParaRPr lang="en-US" altLang="pl-PL" sz="2400" dirty="0" smtClean="0"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pl-PL" altLang="pl-PL" sz="2400" dirty="0">
                <a:latin typeface="+mj-lt"/>
              </a:rPr>
              <a:t>Profil NIW-CRSO na </a:t>
            </a:r>
            <a:r>
              <a:rPr lang="pl-PL" altLang="pl-PL" sz="2400" dirty="0" err="1">
                <a:latin typeface="+mj-lt"/>
              </a:rPr>
              <a:t>Facebook’u</a:t>
            </a:r>
            <a:r>
              <a:rPr lang="pl-PL" altLang="pl-PL" sz="2400" dirty="0">
                <a:latin typeface="+mj-lt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pl-PL" altLang="pl-PL" sz="2400" dirty="0">
                <a:latin typeface="+mj-lt"/>
              </a:rPr>
              <a:t>Strona internetowa: www.niw.gov.pl 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Webdings" panose="05030102010509060703" pitchFamily="18" charset="2"/>
              <a:buChar char=""/>
            </a:pPr>
            <a:endParaRPr lang="pl-PL" altLang="pl-PL" sz="2400" dirty="0" smtClean="0">
              <a:latin typeface="+mj-l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altLang="pl-PL" sz="2400" dirty="0" smtClean="0">
                <a:latin typeface="+mj-lt"/>
              </a:rPr>
              <a:t>   </a:t>
            </a:r>
            <a:endParaRPr lang="en-US" altLang="pl-PL" sz="2400" dirty="0" smtClean="0">
              <a:latin typeface="+mj-lt"/>
            </a:endParaRPr>
          </a:p>
          <a:p>
            <a:pPr defTabSz="180975" fontAlgn="ctr">
              <a:buClr>
                <a:srgbClr val="C00000"/>
              </a:buClr>
            </a:pPr>
            <a:endParaRPr lang="pl-PL" dirty="0">
              <a:solidFill>
                <a:prstClr val="black"/>
              </a:solidFill>
              <a:latin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charset="0"/>
              <a:buNone/>
            </a:pPr>
            <a:endParaRPr lang="pl-PL" altLang="pl-PL" b="1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74738"/>
            <a:ext cx="7214809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0483" name="Obraz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az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7205286" y="1896787"/>
            <a:ext cx="4567991" cy="3659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381" y="2171822"/>
            <a:ext cx="3712474" cy="277117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36804" y="1166772"/>
            <a:ext cx="1444461" cy="1979738"/>
          </a:xfrm>
          <a:prstGeom prst="rect">
            <a:avLst/>
          </a:prstGeom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2197" y="6031101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az 8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3147" y="3149285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35" y="4071854"/>
            <a:ext cx="308066" cy="252253"/>
          </a:xfrm>
          <a:prstGeom prst="rect">
            <a:avLst/>
          </a:prstGeom>
        </p:spPr>
      </p:pic>
      <p:sp>
        <p:nvSpPr>
          <p:cNvPr id="22" name="Owal 21"/>
          <p:cNvSpPr/>
          <p:nvPr/>
        </p:nvSpPr>
        <p:spPr>
          <a:xfrm>
            <a:off x="470749" y="3919454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4688" y="4726943"/>
            <a:ext cx="358763" cy="35876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470749" y="4627203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1188050" y="3314700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1"/>
              </a:rPr>
              <a:t>www.facebook.com/narodowyinstytutwolnosci/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1188050" y="4059332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2"/>
              </a:rPr>
              <a:t>www.twitter.com/niwcrso</a:t>
            </a:r>
            <a:r>
              <a:rPr lang="en-US" sz="1600" dirty="0">
                <a:latin typeface="Tw Cen MT Std" panose="020B0502020104020603" pitchFamily="34" charset="0"/>
              </a:rPr>
              <a:t>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216625" y="4717006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3"/>
              </a:rPr>
              <a:t>www.rodo.niw.gov.pl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1264250" y="6213619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3"/>
              </a:rPr>
              <a:t>www.niw.gov.pl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32" name="Owal 31"/>
          <p:cNvSpPr/>
          <p:nvPr/>
        </p:nvSpPr>
        <p:spPr>
          <a:xfrm>
            <a:off x="457206" y="5361267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ole tekstowe 32"/>
          <p:cNvSpPr txBox="1"/>
          <p:nvPr/>
        </p:nvSpPr>
        <p:spPr>
          <a:xfrm>
            <a:off x="1207100" y="5410379"/>
            <a:ext cx="5498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  <a:latin typeface="Tw Cen MT Std" panose="020B0502020104020603" pitchFamily="34" charset="0"/>
              </a:rPr>
              <a:t>https://generator.niw.gov.pl</a:t>
            </a:r>
            <a:r>
              <a:rPr lang="en-US" sz="1600" u="sng" dirty="0">
                <a:solidFill>
                  <a:srgbClr val="FF0000"/>
                </a:solidFill>
                <a:latin typeface="Tw Cen MT Std" panose="020B0502020104020603" pitchFamily="34" charset="0"/>
              </a:rPr>
              <a:t>/</a:t>
            </a:r>
            <a:endParaRPr lang="pl-PL" sz="1600" u="sng" dirty="0">
              <a:solidFill>
                <a:srgbClr val="FF0000"/>
              </a:solidFill>
              <a:latin typeface="Tw Cen MT Std" panose="020B0502020104020603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90" y="5579656"/>
            <a:ext cx="388837" cy="148277"/>
          </a:xfrm>
          <a:prstGeom prst="rect">
            <a:avLst/>
          </a:prstGeom>
        </p:spPr>
      </p:pic>
      <p:sp>
        <p:nvSpPr>
          <p:cNvPr id="34" name="pole tekstowe 21"/>
          <p:cNvSpPr txBox="1">
            <a:spLocks noChangeArrowheads="1"/>
          </p:cNvSpPr>
          <p:nvPr/>
        </p:nvSpPr>
        <p:spPr bwMode="auto">
          <a:xfrm>
            <a:off x="4649788" y="192088"/>
            <a:ext cx="7218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NIW-CRSO</a:t>
            </a:r>
            <a:r>
              <a:rPr lang="en-US" sz="2400" dirty="0">
                <a:solidFill>
                  <a:srgbClr val="C00000"/>
                </a:solidFill>
                <a:latin typeface="Tw Cen MT" pitchFamily="34" charset="-18"/>
              </a:rPr>
              <a:t> </a:t>
            </a:r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– KANAŁY KOMUNIKACJI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grpSp>
        <p:nvGrpSpPr>
          <p:cNvPr id="28" name="Grupa 27"/>
          <p:cNvGrpSpPr/>
          <p:nvPr/>
        </p:nvGrpSpPr>
        <p:grpSpPr>
          <a:xfrm>
            <a:off x="230125" y="1173043"/>
            <a:ext cx="4869806" cy="1976242"/>
            <a:chOff x="236538" y="1166301"/>
            <a:chExt cx="6371415" cy="2585618"/>
          </a:xfrm>
        </p:grpSpPr>
        <p:pic>
          <p:nvPicPr>
            <p:cNvPr id="29" name="Obraz 28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36538" y="1166301"/>
              <a:ext cx="6371415" cy="2585618"/>
            </a:xfrm>
            <a:prstGeom prst="rect">
              <a:avLst/>
            </a:prstGeom>
          </p:spPr>
        </p:pic>
        <p:sp>
          <p:nvSpPr>
            <p:cNvPr id="30" name="Prostokąt 29"/>
            <p:cNvSpPr/>
            <p:nvPr/>
          </p:nvSpPr>
          <p:spPr>
            <a:xfrm>
              <a:off x="3349487" y="1751771"/>
              <a:ext cx="596348" cy="154955"/>
            </a:xfrm>
            <a:prstGeom prst="rect">
              <a:avLst/>
            </a:prstGeom>
            <a:solidFill>
              <a:srgbClr val="4267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2046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649663" y="0"/>
            <a:ext cx="85423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fontAlgn="base">
              <a:spcBef>
                <a:spcPts val="60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Calibri Light"/>
              <a:cs typeface="Arial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502025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47108" name="Obraz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3" name="Obraz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27268"/>
            <a:ext cx="308066" cy="252253"/>
          </a:xfrm>
          <a:prstGeom prst="rect">
            <a:avLst/>
          </a:prstGeom>
        </p:spPr>
      </p:pic>
      <p:sp>
        <p:nvSpPr>
          <p:cNvPr id="26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sp>
        <p:nvSpPr>
          <p:cNvPr id="27" name="Owal 26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8" name="Obraz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pole tekstowe 28"/>
          <p:cNvSpPr txBox="1"/>
          <p:nvPr/>
        </p:nvSpPr>
        <p:spPr>
          <a:xfrm>
            <a:off x="3649663" y="1841582"/>
            <a:ext cx="8542337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DZIĘKUJ</a:t>
            </a:r>
            <a:r>
              <a:rPr lang="pl-PL" sz="4800" dirty="0" smtClean="0">
                <a:solidFill>
                  <a:srgbClr val="C00000"/>
                </a:solidFill>
                <a:latin typeface="Tw Cen MT" pitchFamily="34" charset="-18"/>
              </a:rPr>
              <a:t>Ę</a:t>
            </a:r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 </a:t>
            </a:r>
            <a:r>
              <a:rPr lang="en-US" sz="4800" dirty="0">
                <a:solidFill>
                  <a:srgbClr val="C00000"/>
                </a:solidFill>
                <a:latin typeface="Tw Cen MT" pitchFamily="34" charset="-18"/>
              </a:rPr>
              <a:t>ZA </a:t>
            </a:r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UWAGĘ</a:t>
            </a:r>
          </a:p>
        </p:txBody>
      </p:sp>
      <p:sp>
        <p:nvSpPr>
          <p:cNvPr id="2" name="Prostokąt 1"/>
          <p:cNvSpPr/>
          <p:nvPr/>
        </p:nvSpPr>
        <p:spPr>
          <a:xfrm>
            <a:off x="8765176" y="5095979"/>
            <a:ext cx="3135087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Wingdings 2" panose="05020102010507070707" pitchFamily="18" charset="2"/>
              <a:buChar char="'"/>
            </a:pPr>
            <a:r>
              <a:rPr lang="pl-PL" altLang="pl-PL" sz="2000" dirty="0" smtClean="0"/>
              <a:t>601 901 285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Webdings" panose="05030102010509060703" pitchFamily="18" charset="2"/>
              <a:buChar char=""/>
            </a:pPr>
            <a:r>
              <a:rPr lang="pl-PL" altLang="pl-PL" sz="2000" dirty="0" smtClean="0">
                <a:hlinkClick r:id="rId7"/>
              </a:rPr>
              <a:t>fio@niw.gov.pl</a:t>
            </a:r>
            <a:endParaRPr lang="en-US" altLang="pl-PL" sz="2000" dirty="0" smtClean="0"/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Calibri Light"/>
              <a:cs typeface="Arial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endParaRPr lang="pl-PL" sz="2000" dirty="0">
              <a:solidFill>
                <a:prstClr val="black"/>
              </a:solidFill>
              <a:latin typeface="Calibri Light"/>
              <a:cs typeface="Arial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885508" y="5095979"/>
            <a:ext cx="3265715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Wingdings 2" panose="05020102010507070707" pitchFamily="18" charset="2"/>
              <a:buChar char="'"/>
            </a:pPr>
            <a:r>
              <a:rPr lang="pl-PL" altLang="pl-PL" sz="2000" dirty="0" smtClean="0"/>
              <a:t>885 221 531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  <a:buFont typeface="Webdings" panose="05030102010509060703" pitchFamily="18" charset="2"/>
              <a:buChar char=""/>
            </a:pPr>
            <a:r>
              <a:rPr lang="pl-PL" altLang="pl-PL" sz="2000" dirty="0" smtClean="0">
                <a:hlinkClick r:id="rId8"/>
              </a:rPr>
              <a:t>proo@niw.gov.pl</a:t>
            </a:r>
            <a:endParaRPr lang="en-US" altLang="pl-PL" sz="2000" dirty="0" smtClean="0"/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Calibri Light"/>
              <a:cs typeface="Arial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endParaRPr lang="pl-PL" sz="2000" dirty="0">
              <a:solidFill>
                <a:prstClr val="black"/>
              </a:solidFill>
              <a:latin typeface="Calibri Light"/>
              <a:cs typeface="Arial" charset="0"/>
            </a:endParaRP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t="29937" r="56261" b="29057"/>
          <a:stretch/>
        </p:blipFill>
        <p:spPr>
          <a:xfrm>
            <a:off x="3689883" y="4869513"/>
            <a:ext cx="1229310" cy="13677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58892" y="4632133"/>
            <a:ext cx="1190954" cy="152801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" name="pole tekstowe 29"/>
          <p:cNvSpPr txBox="1"/>
          <p:nvPr/>
        </p:nvSpPr>
        <p:spPr>
          <a:xfrm>
            <a:off x="8155578" y="3826254"/>
            <a:ext cx="3783873" cy="10541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Calibri Light"/>
                <a:cs typeface="Arial" charset="0"/>
              </a:rPr>
              <a:t>Emilia Gajda</a:t>
            </a:r>
            <a:endParaRPr lang="en-US" sz="2000" b="1" dirty="0" smtClean="0">
              <a:solidFill>
                <a:prstClr val="black"/>
              </a:solidFill>
              <a:latin typeface="Calibri Light"/>
              <a:cs typeface="Arial" charset="0"/>
            </a:endParaRPr>
          </a:p>
          <a:p>
            <a:pPr marL="342900" indent="-342900">
              <a:spcBef>
                <a:spcPts val="30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Biuro Programu Fundusz Inicjatyw Obywatelskich (FIO)</a:t>
            </a:r>
          </a:p>
        </p:txBody>
      </p:sp>
    </p:spTree>
    <p:extLst>
      <p:ext uri="{BB962C8B-B14F-4D97-AF65-F5344CB8AC3E}">
        <p14:creationId xmlns:p14="http://schemas.microsoft.com/office/powerpoint/2010/main" val="3365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Kto NIE może uzyskać dotacji?</a:t>
            </a:r>
          </a:p>
          <a:p>
            <a:pPr lvl="0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Podmioty publiczne </a:t>
            </a:r>
            <a:r>
              <a:rPr lang="pl-PL" dirty="0">
                <a:latin typeface="+mj-lt"/>
              </a:rPr>
              <a:t>– np. jednostki organizacyjne samorządu terytorialnego, urzędy, agencje publiczne;</a:t>
            </a:r>
          </a:p>
          <a:p>
            <a:pPr lvl="0"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Podmioty gospodarcze </a:t>
            </a:r>
            <a:r>
              <a:rPr lang="pl-PL" dirty="0">
                <a:latin typeface="+mj-lt"/>
              </a:rPr>
              <a:t>– z wyłączeniem organizacji pozarządowych prowadzących działalność gospodarczą oraz spółek non profit;</a:t>
            </a:r>
          </a:p>
          <a:p>
            <a:pPr lvl="0"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Osoby prywatne;</a:t>
            </a:r>
          </a:p>
          <a:p>
            <a:pPr lvl="0">
              <a:buClr>
                <a:srgbClr val="C00000"/>
              </a:buClr>
            </a:pPr>
            <a:endParaRPr lang="pl-PL" b="1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Partie polityczne, związki zawodowe i organizacje pracodawców, samorządy zawodowe, a także fundacje utworzone przez partie </a:t>
            </a:r>
            <a:r>
              <a:rPr lang="pl-PL" dirty="0" smtClean="0">
                <a:latin typeface="+mj-lt"/>
              </a:rPr>
              <a:t>polityczne.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j-lt"/>
              </a:rPr>
              <a:t>Podmioty</a:t>
            </a:r>
            <a:r>
              <a:rPr lang="pl-PL" dirty="0" smtClean="0">
                <a:latin typeface="+mj-lt"/>
              </a:rPr>
              <a:t> </a:t>
            </a:r>
            <a:r>
              <a:rPr lang="pl-PL" b="1" dirty="0">
                <a:latin typeface="+mj-lt"/>
              </a:rPr>
              <a:t>realizujące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zadania kończące się w roku 2019 (projekty „dwuletnie”)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dofinansowane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w ramach edycji 2018 FIO</a:t>
            </a:r>
            <a:r>
              <a:rPr lang="pl-PL" dirty="0">
                <a:latin typeface="+mj-lt"/>
              </a:rPr>
              <a:t>, </a:t>
            </a:r>
            <a:r>
              <a:rPr lang="pl-PL" i="1" dirty="0">
                <a:latin typeface="+mj-lt"/>
              </a:rPr>
              <a:t>z wyłączeniem operatorów FIO regionalnego realizujących projekty w ramach Priorytetu I</a:t>
            </a:r>
            <a:r>
              <a:rPr lang="pl-PL" dirty="0" smtClean="0">
                <a:latin typeface="+mj-lt"/>
              </a:rPr>
              <a:t>.</a:t>
            </a:r>
            <a:endParaRPr lang="pl-PL" dirty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589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4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Oferta wspólna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buClr>
                <a:srgbClr val="C00000"/>
              </a:buClr>
            </a:pPr>
            <a:r>
              <a:rPr lang="pl-PL" dirty="0" smtClean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Możliwe jest złożenie Oferty przez dwa (lub więcej) podmioty uprawnione do udziału w konkursie – mamy wtedy do czynienia z Ofertą wspólną.</a:t>
            </a:r>
            <a:endParaRPr lang="pl-PL" dirty="0">
              <a:solidFill>
                <a:srgbClr val="000000"/>
              </a:solidFill>
              <a:latin typeface="Calibri Light" panose="020F0302020204030204" pitchFamily="34" charset="0"/>
              <a:ea typeface="Arial Unicode MS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Niedopuszczalne jest składanie ofert wspólnych, w których Oferentami są oddziały terenowe tej samej organizacji.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Złożenie oferty wspólnej wyklucza możliwość złożenia oferty indywidualnej przez podmiot, który bierze udział w ofercie wspólnej.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Niedozwolone są przepływy finansowe między Oferentami realizującymi zadanie.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W przypadku złożenia oferty wspólnej udział każdego z Oferentów w całkowitych kosztach zadania publicznego nie może być niższy niż 10 tys. zł</a:t>
            </a:r>
            <a:r>
              <a:rPr lang="pl-PL" sz="1600" b="1" dirty="0" smtClean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W przypadku oferty wspólnej na etapie podpisywania umowy niezbędne jest dostarczenie umowy oferty wspólnej między Oferentami.</a:t>
            </a:r>
            <a:endParaRPr lang="pl-PL" sz="1600" b="1" dirty="0">
              <a:solidFill>
                <a:srgbClr val="C00000"/>
              </a:solidFill>
              <a:latin typeface="Calibri Light" panose="020F0302020204030204" pitchFamily="34" charset="0"/>
              <a:ea typeface="Arial Unicode M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890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95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Partnerzy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buClr>
                <a:srgbClr val="C00000"/>
              </a:buClr>
            </a:pPr>
            <a:r>
              <a:rPr lang="pl-PL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W przypadku, kiedy Oferent planuje realizację projektu </a:t>
            </a:r>
            <a:r>
              <a:rPr lang="pl-PL" b="1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wspólnie z partnerami publicznymi lub prywatnymi </a:t>
            </a:r>
            <a:r>
              <a:rPr lang="pl-PL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zastosowanie ma partnerstwo.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W przypadku partnerstwa </a:t>
            </a:r>
            <a:r>
              <a:rPr lang="pl-PL" dirty="0" smtClean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formalnego niezbędne </a:t>
            </a:r>
            <a:r>
              <a:rPr lang="pl-PL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jest na etapie podpisywania umowy o dofinansowanie przesłanie do Narodowego Instytutu Wolności - Centrum Rozwoju Społeczeństwa Obywatelskiego (NIW-CRSO) </a:t>
            </a:r>
            <a:r>
              <a:rPr lang="pl-PL" u="sng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umowy o partnerstwo </a:t>
            </a:r>
            <a:r>
              <a:rPr lang="pl-PL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pomiędzy Oferentem a Partnerem/Partnerami. </a:t>
            </a: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Umowa o partnerstwo powinna przewidywać, że Partnerzy będą aktywnie uczestniczyć w realizacji zadań przewidzianych w ofercie. Umowa określi prawa i obowiązki stron w związku z realizacją zadania publicznego. Umowa musi być podpisana przez osoby uprawnione.</a:t>
            </a:r>
            <a:endParaRPr lang="pl-PL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b="1" u="sng" dirty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Niedozwolone są przepływy finansowe od Oferenta do Partnera.</a:t>
            </a:r>
            <a:endParaRPr lang="pl-PL" b="1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b="1" dirty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546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548208"/>
            <a:ext cx="1034357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+mj-lt"/>
              </a:rPr>
              <a:t>Priorytet </a:t>
            </a:r>
            <a:r>
              <a:rPr lang="pl-PL" b="1" dirty="0">
                <a:latin typeface="+mj-lt"/>
              </a:rPr>
              <a:t>2.  Aktywne społeczeństwo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w różnych formach angażować obywateli, dając im możliwość aktywnego działania oraz łączenia aktywności ze zdobywaniem wiedzy w sferze działań obywatelskich. 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projekty mające na celu rozwój wolontariatu; integrację społeczności lokalnej; wspierające rozwój ekonomii społecznej; realizujące aktywne formy integracji społecznej</a:t>
            </a:r>
            <a:r>
              <a:rPr lang="pl-PL" i="1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i="1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tworzenie banków czasu, działania na rzecz seniorów/młodzieży/osób niepełnosprawnych/kibiców, edukacja i integracja społeczności lokalnej wokół wspólnej aktywności)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190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3874</Words>
  <Application>Microsoft Office PowerPoint</Application>
  <PresentationFormat>Panoramiczny</PresentationFormat>
  <Paragraphs>962</Paragraphs>
  <Slides>53</Slides>
  <Notes>50</Notes>
  <HiddenSlides>0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65" baseType="lpstr">
      <vt:lpstr>Arial Unicode MS</vt:lpstr>
      <vt:lpstr>Arial</vt:lpstr>
      <vt:lpstr>Calibri</vt:lpstr>
      <vt:lpstr>Calibri Light</vt:lpstr>
      <vt:lpstr>Courier New</vt:lpstr>
      <vt:lpstr>Times New Roman</vt:lpstr>
      <vt:lpstr>Tw Cen MT</vt:lpstr>
      <vt:lpstr>Tw Cen MT Std</vt:lpstr>
      <vt:lpstr>Webdings</vt:lpstr>
      <vt:lpstr>Wingdings</vt:lpstr>
      <vt:lpstr>Wingdings 2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Kułanowski</dc:creator>
  <cp:lastModifiedBy>Aleksandra Bożetka</cp:lastModifiedBy>
  <cp:revision>263</cp:revision>
  <cp:lastPrinted>2018-12-18T07:57:09Z</cp:lastPrinted>
  <dcterms:created xsi:type="dcterms:W3CDTF">2018-08-08T09:05:08Z</dcterms:created>
  <dcterms:modified xsi:type="dcterms:W3CDTF">2018-12-18T07:57:35Z</dcterms:modified>
</cp:coreProperties>
</file>